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75" r:id="rId4"/>
    <p:sldId id="272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3" r:id="rId19"/>
    <p:sldId id="274" r:id="rId20"/>
  </p:sldIdLst>
  <p:sldSz cx="18288000" cy="10287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TR" panose="020B060402020202020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Ok+KYpYllbsnldmSJeIfiIbHf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68B894-3F32-46E8-9206-0CA824A463A1}" v="19" dt="2023-09-30T11:01:19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e845ac352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e845ac352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824db41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e824db41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8515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572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824db41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g1e824db41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e824db41b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e824db41b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824db41b5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e824db41b5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e824db41b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e824db41b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nchevez@uca.edu.sv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E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-1093252" y="-990864"/>
            <a:ext cx="3086097" cy="11692675"/>
            <a:chOff x="0" y="-38100"/>
            <a:chExt cx="812800" cy="3079552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646744" cy="3041452"/>
            </a:xfrm>
            <a:custGeom>
              <a:avLst/>
              <a:gdLst/>
              <a:ahLst/>
              <a:cxnLst/>
              <a:rect l="l" t="t" r="r" b="b"/>
              <a:pathLst>
                <a:path w="646744" h="3041452" extrusionOk="0">
                  <a:moveTo>
                    <a:pt x="0" y="0"/>
                  </a:moveTo>
                  <a:lnTo>
                    <a:pt x="646744" y="0"/>
                  </a:lnTo>
                  <a:lnTo>
                    <a:pt x="646744" y="3041452"/>
                  </a:lnTo>
                  <a:lnTo>
                    <a:pt x="0" y="3041452"/>
                  </a:lnTo>
                  <a:close/>
                </a:path>
              </a:pathLst>
            </a:custGeom>
            <a:solidFill>
              <a:srgbClr val="D8CACA"/>
            </a:solidFill>
            <a:ln>
              <a:noFill/>
            </a:ln>
          </p:spPr>
          <p:txBody>
            <a:bodyPr/>
            <a:lstStyle/>
            <a:p>
              <a:endParaRPr lang="es-SV"/>
            </a:p>
          </p:txBody>
        </p:sp>
        <p:sp>
          <p:nvSpPr>
            <p:cNvPr id="86" name="Google Shape;86;p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"/>
          <p:cNvSpPr txBox="1"/>
          <p:nvPr/>
        </p:nvSpPr>
        <p:spPr>
          <a:xfrm>
            <a:off x="2678044" y="2600793"/>
            <a:ext cx="14847423" cy="4468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401" b="0" i="0" u="none" strike="noStrike" cap="none" dirty="0">
                <a:solidFill>
                  <a:srgbClr val="000000"/>
                </a:solidFill>
                <a:latin typeface="NTR"/>
                <a:ea typeface="NTR"/>
                <a:cs typeface="NTR"/>
                <a:sym typeface="NTR"/>
              </a:rPr>
              <a:t>INNOVACIÓN UNIVERSITARIA EN LA </a:t>
            </a:r>
            <a:r>
              <a:rPr lang="en-US" sz="9401" b="0" i="0" u="none" strike="noStrike" cap="none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FORMACIÓN DE LOS POSTGRADOS </a:t>
            </a:r>
            <a:endParaRPr dirty="0"/>
          </a:p>
        </p:txBody>
      </p:sp>
      <p:sp>
        <p:nvSpPr>
          <p:cNvPr id="88" name="Google Shape;88;p1"/>
          <p:cNvSpPr/>
          <p:nvPr/>
        </p:nvSpPr>
        <p:spPr>
          <a:xfrm>
            <a:off x="1613152" y="-4217670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577018" y="964947"/>
            <a:ext cx="14085609" cy="123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Congreso Internacional de </a:t>
            </a:r>
            <a:r>
              <a:rPr lang="en-US" sz="4003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Educación</a:t>
            </a:r>
            <a:r>
              <a:rPr lang="en-US" sz="400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4003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Innovación</a:t>
            </a:r>
            <a:endParaRPr sz="400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3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 Modular </a:t>
            </a:r>
            <a:r>
              <a:rPr lang="en-US" sz="4003" b="1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Abierta</a:t>
            </a:r>
            <a:endParaRPr sz="4003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173691" y="7222992"/>
            <a:ext cx="12975921" cy="718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737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725076"/>
                </a:solidFill>
                <a:latin typeface="Arial"/>
                <a:ea typeface="Arial"/>
                <a:cs typeface="Arial"/>
                <a:sym typeface="Arial"/>
              </a:rPr>
              <a:t>DRA. NELLY CHÉVEZ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5562459" y="7941137"/>
            <a:ext cx="8198384" cy="1898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3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Decana</a:t>
            </a: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203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Facultad</a:t>
            </a: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203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Postgrados</a:t>
            </a:r>
            <a:endParaRPr sz="2203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Universidad </a:t>
            </a:r>
            <a:r>
              <a:rPr lang="en-US" sz="2203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Centroamericana</a:t>
            </a: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José </a:t>
            </a:r>
            <a:r>
              <a:rPr lang="en-US" sz="2203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Simeón</a:t>
            </a: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3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Cañas</a:t>
            </a: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</a:p>
          <a:p>
            <a:pPr marL="0" marR="0" lvl="0" indent="0" algn="ctr" rtl="0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UCA El Salvador</a:t>
            </a:r>
            <a:endParaRPr dirty="0"/>
          </a:p>
          <a:p>
            <a:pPr marL="0" marR="0" lvl="0" indent="0" algn="ctr" rtl="0">
              <a:lnSpc>
                <a:spcPct val="1400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San Salvador, 30 de </a:t>
            </a:r>
            <a:r>
              <a:rPr lang="en-US" sz="2203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septiembre</a:t>
            </a:r>
            <a:r>
              <a:rPr lang="en-US" sz="2203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2023 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/>
          <p:nvPr/>
        </p:nvSpPr>
        <p:spPr>
          <a:xfrm rot="-3227623">
            <a:off x="16592986" y="1073344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25" name="Google Shape;125;p3"/>
          <p:cNvSpPr/>
          <p:nvPr/>
        </p:nvSpPr>
        <p:spPr>
          <a:xfrm rot="7689246">
            <a:off x="-1657617" y="6088825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26" name="Google Shape;126;p3"/>
          <p:cNvSpPr txBox="1"/>
          <p:nvPr/>
        </p:nvSpPr>
        <p:spPr>
          <a:xfrm>
            <a:off x="2688600" y="1952845"/>
            <a:ext cx="12910800" cy="186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Tiene que </a:t>
            </a:r>
            <a:r>
              <a:rPr lang="en-US" sz="6600" b="0" i="0" u="none" strike="noStrike" cap="none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ver</a:t>
            </a:r>
            <a:r>
              <a:rPr lang="en-US" sz="66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600" b="0" i="0" u="none" strike="noStrike" cap="none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mucho</a:t>
            </a:r>
            <a:r>
              <a:rPr lang="en-US" sz="66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con </a:t>
            </a:r>
            <a:r>
              <a:rPr lang="en-US" sz="66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6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600" b="0" i="0" u="none" strike="noStrike" cap="none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qués</a:t>
            </a:r>
            <a:r>
              <a:rPr lang="en-US" sz="6600" b="0" i="0" u="none" strike="noStrike" cap="none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600" dirty="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(</a:t>
            </a:r>
            <a:r>
              <a:rPr lang="en-US" sz="6600" dirty="0" err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contenidos</a:t>
            </a:r>
            <a:r>
              <a:rPr lang="en-US" sz="6600" dirty="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- </a:t>
            </a:r>
            <a:r>
              <a:rPr lang="en-US" sz="6600" dirty="0" err="1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recursos</a:t>
            </a:r>
            <a:r>
              <a:rPr lang="en-US" sz="6600" dirty="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)</a:t>
            </a:r>
            <a:r>
              <a:rPr lang="en-US" sz="6600" i="0" u="none" strike="noStrike" cap="none" dirty="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..</a:t>
            </a:r>
            <a:r>
              <a:rPr lang="en-US" sz="66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.</a:t>
            </a:r>
            <a:endParaRPr sz="6600" dirty="0"/>
          </a:p>
        </p:txBody>
      </p:sp>
      <p:sp>
        <p:nvSpPr>
          <p:cNvPr id="127" name="Google Shape;127;p3"/>
          <p:cNvSpPr txBox="1"/>
          <p:nvPr/>
        </p:nvSpPr>
        <p:spPr>
          <a:xfrm>
            <a:off x="2930065" y="4074466"/>
            <a:ext cx="12910800" cy="2548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pero</a:t>
            </a:r>
            <a:r>
              <a:rPr lang="en-US" sz="60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+ con </a:t>
            </a:r>
            <a:r>
              <a:rPr lang="en-US" sz="60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0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con </a:t>
            </a:r>
            <a:r>
              <a:rPr lang="en-US" sz="6000" dirty="0" err="1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quiénes</a:t>
            </a:r>
            <a:r>
              <a:rPr lang="en-US" sz="6000" dirty="0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(las personas), con </a:t>
            </a:r>
            <a:r>
              <a:rPr lang="en-US" sz="60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0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0" i="0" u="none" strike="noStrike" cap="none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cómos</a:t>
            </a:r>
            <a:r>
              <a:rPr lang="en-US" sz="60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(</a:t>
            </a:r>
            <a:r>
              <a:rPr lang="en-US" sz="60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0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procesos</a:t>
            </a:r>
            <a:r>
              <a:rPr lang="en-US" sz="60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) </a:t>
            </a:r>
            <a:r>
              <a:rPr lang="en-US" sz="60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y </a:t>
            </a:r>
            <a:r>
              <a:rPr lang="en-US" sz="6000" b="0" i="0" u="none" strike="noStrike" cap="none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0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0" i="0" u="none" strike="noStrike" cap="none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para </a:t>
            </a:r>
            <a:r>
              <a:rPr lang="en-US" sz="6000" b="0" i="0" u="none" strike="noStrike" cap="none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qués</a:t>
            </a:r>
            <a:r>
              <a:rPr lang="en-US" sz="6000" b="0" i="0" u="none" strike="noStrike" cap="none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(</a:t>
            </a:r>
            <a:r>
              <a:rPr lang="en-US" sz="6000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000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propósitos</a:t>
            </a:r>
            <a:r>
              <a:rPr lang="en-US" sz="6000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)</a:t>
            </a:r>
            <a:r>
              <a:rPr lang="en-US" sz="60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...</a:t>
            </a:r>
            <a:endParaRPr sz="6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e824db41b5_0_35"/>
          <p:cNvSpPr/>
          <p:nvPr/>
        </p:nvSpPr>
        <p:spPr>
          <a:xfrm rot="-3230776">
            <a:off x="15586756" y="621896"/>
            <a:ext cx="3315494" cy="294777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33" name="Google Shape;133;g1e824db41b5_0_35"/>
          <p:cNvSpPr/>
          <p:nvPr/>
        </p:nvSpPr>
        <p:spPr>
          <a:xfrm rot="7686057">
            <a:off x="-974259" y="6852062"/>
            <a:ext cx="3317658" cy="2949700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34" name="Google Shape;134;g1e824db41b5_0_35"/>
          <p:cNvSpPr txBox="1"/>
          <p:nvPr/>
        </p:nvSpPr>
        <p:spPr>
          <a:xfrm>
            <a:off x="2688652" y="1617565"/>
            <a:ext cx="12910800" cy="73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99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La innovación en la educación requiere un compromiso consciente de mantener constantemente la creatividad con sentido, </a:t>
            </a:r>
            <a:r>
              <a:rPr lang="en-US" sz="8699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aun en los postgrados </a:t>
            </a:r>
            <a:endParaRPr sz="100">
              <a:solidFill>
                <a:srgbClr val="FF0000"/>
              </a:solidFill>
            </a:endParaRPr>
          </a:p>
        </p:txBody>
      </p:sp>
      <p:sp>
        <p:nvSpPr>
          <p:cNvPr id="135" name="Google Shape;135;g1e824db41b5_0_35"/>
          <p:cNvSpPr txBox="1"/>
          <p:nvPr/>
        </p:nvSpPr>
        <p:spPr>
          <a:xfrm>
            <a:off x="2688652" y="5410200"/>
            <a:ext cx="12910800" cy="24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799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799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"/>
          <p:cNvSpPr/>
          <p:nvPr/>
        </p:nvSpPr>
        <p:spPr>
          <a:xfrm rot="-3227623">
            <a:off x="15480466" y="616144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41" name="Google Shape;141;p4"/>
          <p:cNvSpPr/>
          <p:nvPr/>
        </p:nvSpPr>
        <p:spPr>
          <a:xfrm rot="7689246">
            <a:off x="-727977" y="6352273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42" name="Google Shape;142;p4"/>
          <p:cNvSpPr txBox="1"/>
          <p:nvPr/>
        </p:nvSpPr>
        <p:spPr>
          <a:xfrm>
            <a:off x="2404720" y="1473967"/>
            <a:ext cx="12910800" cy="23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399" b="0" i="0" u="none" strike="noStrike" cap="none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No es cambiar por cambiar... por un asunto de moda</a:t>
            </a:r>
            <a:endParaRPr sz="100"/>
          </a:p>
        </p:txBody>
      </p:sp>
      <p:sp>
        <p:nvSpPr>
          <p:cNvPr id="143" name="Google Shape;143;p4"/>
          <p:cNvSpPr txBox="1"/>
          <p:nvPr/>
        </p:nvSpPr>
        <p:spPr>
          <a:xfrm>
            <a:off x="2404737" y="4422760"/>
            <a:ext cx="12910800" cy="23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99" b="0" i="0" u="none" strike="noStrike" cap="none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es cambiar </a:t>
            </a:r>
            <a:r>
              <a:rPr lang="en-US" sz="5599" b="0" i="0" u="none" strike="noStrike" cap="none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para mejorar con sentido/con propósito la especializaci</a:t>
            </a:r>
            <a:r>
              <a:rPr lang="en-US" sz="5599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ón de profesionales o formación de investigadores</a:t>
            </a:r>
            <a:endParaRPr sz="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"/>
          <p:cNvSpPr/>
          <p:nvPr/>
        </p:nvSpPr>
        <p:spPr>
          <a:xfrm>
            <a:off x="0" y="268437"/>
            <a:ext cx="3953675" cy="5117702"/>
          </a:xfrm>
          <a:custGeom>
            <a:avLst/>
            <a:gdLst/>
            <a:ahLst/>
            <a:cxnLst/>
            <a:rect l="l" t="t" r="r" b="b"/>
            <a:pathLst>
              <a:path w="3953675" h="5117702" extrusionOk="0">
                <a:moveTo>
                  <a:pt x="0" y="0"/>
                </a:moveTo>
                <a:lnTo>
                  <a:pt x="3953675" y="0"/>
                </a:lnTo>
                <a:lnTo>
                  <a:pt x="3953675" y="5117701"/>
                </a:lnTo>
                <a:lnTo>
                  <a:pt x="0" y="51177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71" name="Google Shape;171;p6"/>
          <p:cNvSpPr/>
          <p:nvPr/>
        </p:nvSpPr>
        <p:spPr>
          <a:xfrm>
            <a:off x="3953675" y="0"/>
            <a:ext cx="9627201" cy="7016318"/>
          </a:xfrm>
          <a:custGeom>
            <a:avLst/>
            <a:gdLst/>
            <a:ahLst/>
            <a:cxnLst/>
            <a:rect l="l" t="t" r="r" b="b"/>
            <a:pathLst>
              <a:path w="9627201" h="7016318" extrusionOk="0">
                <a:moveTo>
                  <a:pt x="0" y="0"/>
                </a:moveTo>
                <a:lnTo>
                  <a:pt x="9627201" y="0"/>
                </a:lnTo>
                <a:lnTo>
                  <a:pt x="9627201" y="7016318"/>
                </a:lnTo>
                <a:lnTo>
                  <a:pt x="0" y="70163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268" r="-17094"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72" name="Google Shape;172;p6"/>
          <p:cNvSpPr/>
          <p:nvPr/>
        </p:nvSpPr>
        <p:spPr>
          <a:xfrm>
            <a:off x="10277490" y="5143500"/>
            <a:ext cx="7874698" cy="4900862"/>
          </a:xfrm>
          <a:custGeom>
            <a:avLst/>
            <a:gdLst/>
            <a:ahLst/>
            <a:cxnLst/>
            <a:rect l="l" t="t" r="r" b="b"/>
            <a:pathLst>
              <a:path w="7874698" h="4900862" extrusionOk="0">
                <a:moveTo>
                  <a:pt x="0" y="0"/>
                </a:moveTo>
                <a:lnTo>
                  <a:pt x="7874698" y="0"/>
                </a:lnTo>
                <a:lnTo>
                  <a:pt x="7874698" y="4900862"/>
                </a:lnTo>
                <a:lnTo>
                  <a:pt x="0" y="49008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3461" b="-3459"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73" name="Google Shape;173;p6"/>
          <p:cNvSpPr/>
          <p:nvPr/>
        </p:nvSpPr>
        <p:spPr>
          <a:xfrm>
            <a:off x="0" y="5301421"/>
            <a:ext cx="3939345" cy="4985579"/>
          </a:xfrm>
          <a:custGeom>
            <a:avLst/>
            <a:gdLst/>
            <a:ahLst/>
            <a:cxnLst/>
            <a:rect l="l" t="t" r="r" b="b"/>
            <a:pathLst>
              <a:path w="3939345" h="4985579" extrusionOk="0">
                <a:moveTo>
                  <a:pt x="0" y="0"/>
                </a:moveTo>
                <a:lnTo>
                  <a:pt x="3939345" y="0"/>
                </a:lnTo>
                <a:lnTo>
                  <a:pt x="3939345" y="4985579"/>
                </a:lnTo>
                <a:lnTo>
                  <a:pt x="0" y="4985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60851" r="-38538"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74" name="Google Shape;174;p6"/>
          <p:cNvSpPr/>
          <p:nvPr/>
        </p:nvSpPr>
        <p:spPr>
          <a:xfrm>
            <a:off x="2744616" y="7016318"/>
            <a:ext cx="9736569" cy="3270682"/>
          </a:xfrm>
          <a:custGeom>
            <a:avLst/>
            <a:gdLst/>
            <a:ahLst/>
            <a:cxnLst/>
            <a:rect l="l" t="t" r="r" b="b"/>
            <a:pathLst>
              <a:path w="9736569" h="3270682" extrusionOk="0">
                <a:moveTo>
                  <a:pt x="0" y="0"/>
                </a:moveTo>
                <a:lnTo>
                  <a:pt x="9736569" y="0"/>
                </a:lnTo>
                <a:lnTo>
                  <a:pt x="9736569" y="3270682"/>
                </a:lnTo>
                <a:lnTo>
                  <a:pt x="0" y="32706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75" name="Google Shape;175;p6"/>
          <p:cNvSpPr/>
          <p:nvPr/>
        </p:nvSpPr>
        <p:spPr>
          <a:xfrm>
            <a:off x="11143626" y="227046"/>
            <a:ext cx="7008562" cy="4916454"/>
          </a:xfrm>
          <a:custGeom>
            <a:avLst/>
            <a:gdLst/>
            <a:ahLst/>
            <a:cxnLst/>
            <a:rect l="l" t="t" r="r" b="b"/>
            <a:pathLst>
              <a:path w="7008562" h="4916454" extrusionOk="0">
                <a:moveTo>
                  <a:pt x="0" y="0"/>
                </a:moveTo>
                <a:lnTo>
                  <a:pt x="7008562" y="0"/>
                </a:lnTo>
                <a:lnTo>
                  <a:pt x="7008562" y="4916454"/>
                </a:lnTo>
                <a:lnTo>
                  <a:pt x="0" y="4916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8367E03-524F-FA75-94F4-94E2F9EA23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6601" y="299261"/>
            <a:ext cx="2867025" cy="159067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ACC8262-A33E-93E6-629F-62F6A3063F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7820" y="5370602"/>
            <a:ext cx="4001992" cy="222332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7"/>
          <p:cNvGrpSpPr/>
          <p:nvPr/>
        </p:nvGrpSpPr>
        <p:grpSpPr>
          <a:xfrm>
            <a:off x="1363646" y="1028700"/>
            <a:ext cx="4159154" cy="8227584"/>
            <a:chOff x="0" y="0"/>
            <a:chExt cx="2620010" cy="5182870"/>
          </a:xfrm>
        </p:grpSpPr>
        <p:sp>
          <p:nvSpPr>
            <p:cNvPr id="181" name="Google Shape;181;p7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2323" r="-22323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7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0" name="Google Shape;190;p7"/>
          <p:cNvSpPr txBox="1"/>
          <p:nvPr/>
        </p:nvSpPr>
        <p:spPr>
          <a:xfrm>
            <a:off x="5775086" y="2663032"/>
            <a:ext cx="10881745" cy="77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6" b="0" i="0" u="none" strike="noStrike" cap="none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¿Qué innovar en Postgrados?</a:t>
            </a:r>
            <a:endParaRPr/>
          </a:p>
        </p:txBody>
      </p:sp>
      <p:sp>
        <p:nvSpPr>
          <p:cNvPr id="191" name="Google Shape;191;p7"/>
          <p:cNvSpPr txBox="1"/>
          <p:nvPr/>
        </p:nvSpPr>
        <p:spPr>
          <a:xfrm>
            <a:off x="6139052" y="4429442"/>
            <a:ext cx="10153800" cy="38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NUEVOS ENFOQUES DE EDUCACIÓN DE ADULTOS </a:t>
            </a:r>
            <a:endParaRPr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CONTENIDOS +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profundidad</a:t>
            </a:r>
            <a:endParaRPr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RECURSOS –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tecnologías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emergentes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combinadas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con las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disponibles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en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cada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contexto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 </a:t>
            </a:r>
            <a:endParaRPr sz="2290"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 </a:t>
            </a:r>
            <a:endParaRPr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1363646" y="-464629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7"/>
          <p:cNvSpPr/>
          <p:nvPr/>
        </p:nvSpPr>
        <p:spPr>
          <a:xfrm>
            <a:off x="12450083" y="9717290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0;p4">
            <a:extLst>
              <a:ext uri="{FF2B5EF4-FFF2-40B4-BE49-F238E27FC236}">
                <a16:creationId xmlns:a16="http://schemas.microsoft.com/office/drawing/2014/main" id="{D3035EBE-1F9A-6217-81F3-5BF09FC7AC91}"/>
              </a:ext>
            </a:extLst>
          </p:cNvPr>
          <p:cNvSpPr/>
          <p:nvPr/>
        </p:nvSpPr>
        <p:spPr>
          <a:xfrm rot="-3227623">
            <a:off x="15480466" y="616144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g1e845ac3520_0_3"/>
          <p:cNvGrpSpPr/>
          <p:nvPr/>
        </p:nvGrpSpPr>
        <p:grpSpPr>
          <a:xfrm>
            <a:off x="1363646" y="1028700"/>
            <a:ext cx="4159266" cy="8227806"/>
            <a:chOff x="0" y="0"/>
            <a:chExt cx="2620010" cy="5182870"/>
          </a:xfrm>
        </p:grpSpPr>
        <p:sp>
          <p:nvSpPr>
            <p:cNvPr id="199" name="Google Shape;199;g1e845ac3520_0_3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g1e845ac3520_0_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2319" r="-2232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g1e845ac3520_0_3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g1e845ac3520_0_3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g1e845ac3520_0_3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g1e845ac3520_0_3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g1e845ac3520_0_3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g1e845ac3520_0_3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g1e845ac3520_0_3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g1e845ac3520_0_3"/>
          <p:cNvSpPr txBox="1"/>
          <p:nvPr/>
        </p:nvSpPr>
        <p:spPr>
          <a:xfrm>
            <a:off x="5958077" y="3452082"/>
            <a:ext cx="10881600" cy="4756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¿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Con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quiénes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innovar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Postgrados</a:t>
            </a:r>
            <a:r>
              <a:rPr lang="en-US" sz="4800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?</a:t>
            </a:r>
            <a:endParaRPr sz="4800" b="0" i="0" u="none" strike="noStrike" cap="none" dirty="0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  <a:p>
            <a:pPr marL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¿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Quiénes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son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sujetos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aprendizajes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postgrados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?</a:t>
            </a:r>
          </a:p>
          <a:p>
            <a:pPr marL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Colaborativamente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con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quienes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participan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el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proceso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especialización</a:t>
            </a:r>
            <a:endParaRPr lang="en-US" sz="4800" dirty="0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Todos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aprendemos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un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proceso</a:t>
            </a:r>
            <a:r>
              <a:rPr lang="en-US" sz="4800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4800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educativo</a:t>
            </a:r>
            <a:endParaRPr sz="4800" dirty="0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209" name="Google Shape;209;g1e845ac3520_0_3"/>
          <p:cNvSpPr/>
          <p:nvPr/>
        </p:nvSpPr>
        <p:spPr>
          <a:xfrm>
            <a:off x="1363646" y="-4646295"/>
            <a:ext cx="5242941" cy="5242941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0;p4">
            <a:extLst>
              <a:ext uri="{FF2B5EF4-FFF2-40B4-BE49-F238E27FC236}">
                <a16:creationId xmlns:a16="http://schemas.microsoft.com/office/drawing/2014/main" id="{0C14C56D-E12B-B0AF-25DE-CF75C6173375}"/>
              </a:ext>
            </a:extLst>
          </p:cNvPr>
          <p:cNvSpPr/>
          <p:nvPr/>
        </p:nvSpPr>
        <p:spPr>
          <a:xfrm rot="-3227623">
            <a:off x="15480466" y="616144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oogle Shape;215;p8"/>
          <p:cNvGrpSpPr/>
          <p:nvPr/>
        </p:nvGrpSpPr>
        <p:grpSpPr>
          <a:xfrm>
            <a:off x="1363646" y="1028700"/>
            <a:ext cx="4159154" cy="8227584"/>
            <a:chOff x="0" y="0"/>
            <a:chExt cx="2620010" cy="5182870"/>
          </a:xfrm>
        </p:grpSpPr>
        <p:sp>
          <p:nvSpPr>
            <p:cNvPr id="216" name="Google Shape;216;p8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2323" r="-22323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225;p8"/>
          <p:cNvSpPr txBox="1"/>
          <p:nvPr/>
        </p:nvSpPr>
        <p:spPr>
          <a:xfrm>
            <a:off x="5775086" y="2663032"/>
            <a:ext cx="10881745" cy="77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6" b="0" i="0" u="none" strike="noStrike" cap="none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¿Cómo innovar en Postgrados?</a:t>
            </a:r>
            <a:endParaRPr/>
          </a:p>
        </p:txBody>
      </p:sp>
      <p:sp>
        <p:nvSpPr>
          <p:cNvPr id="226" name="Google Shape;226;p8"/>
          <p:cNvSpPr txBox="1"/>
          <p:nvPr/>
        </p:nvSpPr>
        <p:spPr>
          <a:xfrm>
            <a:off x="6139052" y="4429442"/>
            <a:ext cx="10153800" cy="380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DISPOSICIÓN /COMPROMISO AL CAMBIO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dirty="0"/>
              <a:t>PROFUNDIZAR LOS ANÁLISIS- RUTINAS DE PENSAMIENTO</a:t>
            </a:r>
            <a:endParaRPr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APRENDIZAJE EN EQUIPO- </a:t>
            </a:r>
            <a:r>
              <a:rPr lang="en-US" sz="2290" b="1" i="0" u="none" strike="noStrike" cap="none" dirty="0" err="1">
                <a:solidFill>
                  <a:srgbClr val="000000"/>
                </a:solidFill>
              </a:rPr>
              <a:t>diálogo</a:t>
            </a:r>
            <a:endParaRPr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ACTUALIZACIÓN </a:t>
            </a:r>
            <a:r>
              <a:rPr lang="en-US" sz="2290" b="1" dirty="0"/>
              <a:t>PERMANENTE</a:t>
            </a:r>
            <a:r>
              <a:rPr lang="en-US" sz="2290" b="1" i="0" u="none" strike="noStrike" cap="none" dirty="0">
                <a:solidFill>
                  <a:srgbClr val="000000"/>
                </a:solidFill>
              </a:rPr>
              <a:t>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dirty="0"/>
              <a:t>DESARROLLAR COMPETENCIAS DIGITALES CON UNA MIRADA INTEGRAL Y CRÍTICA</a:t>
            </a:r>
            <a:endParaRPr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90" b="1" i="0" u="none" strike="noStrike" cap="none" dirty="0">
                <a:solidFill>
                  <a:srgbClr val="000000"/>
                </a:solidFill>
              </a:rPr>
              <a:t>HUMANIZAR LAS RELACIONES  </a:t>
            </a:r>
            <a:endParaRPr b="1" dirty="0"/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0" b="1" i="0" u="none" strike="noStrike" cap="none" dirty="0">
              <a:solidFill>
                <a:srgbClr val="000000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9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8"/>
          <p:cNvSpPr/>
          <p:nvPr/>
        </p:nvSpPr>
        <p:spPr>
          <a:xfrm>
            <a:off x="1363646" y="-464629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"/>
          <p:cNvSpPr/>
          <p:nvPr/>
        </p:nvSpPr>
        <p:spPr>
          <a:xfrm>
            <a:off x="12160523" y="9018388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0;p4">
            <a:extLst>
              <a:ext uri="{FF2B5EF4-FFF2-40B4-BE49-F238E27FC236}">
                <a16:creationId xmlns:a16="http://schemas.microsoft.com/office/drawing/2014/main" id="{080E9AD4-6FEA-1BC1-BEE7-E3141A396CAA}"/>
              </a:ext>
            </a:extLst>
          </p:cNvPr>
          <p:cNvSpPr/>
          <p:nvPr/>
        </p:nvSpPr>
        <p:spPr>
          <a:xfrm rot="-3227623">
            <a:off x="15480466" y="616144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9"/>
          <p:cNvGrpSpPr/>
          <p:nvPr/>
        </p:nvGrpSpPr>
        <p:grpSpPr>
          <a:xfrm>
            <a:off x="1363646" y="1028700"/>
            <a:ext cx="4159154" cy="8227584"/>
            <a:chOff x="0" y="0"/>
            <a:chExt cx="2620010" cy="5182870"/>
          </a:xfrm>
        </p:grpSpPr>
        <p:sp>
          <p:nvSpPr>
            <p:cNvPr id="234" name="Google Shape;234;p9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 extrusionOk="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 extrusionOk="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l="-22323" r="-22323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 extrusionOk="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 extrusionOk="0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 extrusionOk="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 extrusionOk="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 extrusionOk="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 extrusionOk="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 extrusionOk="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9"/>
          <p:cNvSpPr txBox="1"/>
          <p:nvPr/>
        </p:nvSpPr>
        <p:spPr>
          <a:xfrm>
            <a:off x="5775086" y="2663032"/>
            <a:ext cx="10881745" cy="1498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56" b="0" i="0" u="none" strike="noStrike" cap="none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¿Para qué innovar en Postgrados?</a:t>
            </a:r>
            <a:endParaRPr/>
          </a:p>
        </p:txBody>
      </p:sp>
      <p:sp>
        <p:nvSpPr>
          <p:cNvPr id="244" name="Google Shape;244;p9"/>
          <p:cNvSpPr txBox="1"/>
          <p:nvPr/>
        </p:nvSpPr>
        <p:spPr>
          <a:xfrm>
            <a:off x="6476208" y="4490216"/>
            <a:ext cx="10153800" cy="377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90" b="1" dirty="0"/>
              <a:t>TRASCENDER DE UNA MIRADA INDIVIDUALISTA, ESPECIALIZARSE E INVESTIGAR MEJOR, PARA COMPRENDER Y </a:t>
            </a:r>
            <a:r>
              <a:rPr lang="en-US" sz="4090" b="1" i="0" u="none" strike="noStrike" cap="none" dirty="0">
                <a:solidFill>
                  <a:srgbClr val="000000"/>
                </a:solidFill>
              </a:rPr>
              <a:t>CONTRIBUIR A UN MUNDO MEJOR</a:t>
            </a:r>
            <a:endParaRPr sz="229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9"/>
          <p:cNvSpPr/>
          <p:nvPr/>
        </p:nvSpPr>
        <p:spPr>
          <a:xfrm>
            <a:off x="1363646" y="-464629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5080" h="6355080" extrusionOk="0">
                <a:moveTo>
                  <a:pt x="3177540" y="6355080"/>
                </a:moveTo>
                <a:cubicBezTo>
                  <a:pt x="2329180" y="6355080"/>
                  <a:pt x="1530350" y="6024880"/>
                  <a:pt x="930910" y="5424170"/>
                </a:cubicBezTo>
                <a:cubicBezTo>
                  <a:pt x="330200" y="4824730"/>
                  <a:pt x="0" y="4025900"/>
                  <a:pt x="0" y="3177540"/>
                </a:cubicBezTo>
                <a:cubicBezTo>
                  <a:pt x="0" y="2329180"/>
                  <a:pt x="330200" y="1530350"/>
                  <a:pt x="930910" y="930910"/>
                </a:cubicBezTo>
                <a:cubicBezTo>
                  <a:pt x="1530350" y="330200"/>
                  <a:pt x="2329180" y="0"/>
                  <a:pt x="3177540" y="0"/>
                </a:cubicBezTo>
                <a:cubicBezTo>
                  <a:pt x="4025900" y="0"/>
                  <a:pt x="4824730" y="330200"/>
                  <a:pt x="5424170" y="930910"/>
                </a:cubicBezTo>
                <a:cubicBezTo>
                  <a:pt x="6024880" y="1531620"/>
                  <a:pt x="6355080" y="2329180"/>
                  <a:pt x="6355080" y="3177540"/>
                </a:cubicBezTo>
                <a:cubicBezTo>
                  <a:pt x="6355080" y="4025900"/>
                  <a:pt x="6024880" y="4824730"/>
                  <a:pt x="5424170" y="5424170"/>
                </a:cubicBezTo>
                <a:cubicBezTo>
                  <a:pt x="4824730" y="6024880"/>
                  <a:pt x="4025900" y="6355080"/>
                  <a:pt x="3177540" y="6355080"/>
                </a:cubicBezTo>
                <a:close/>
                <a:moveTo>
                  <a:pt x="3177540" y="190500"/>
                </a:moveTo>
                <a:cubicBezTo>
                  <a:pt x="2379980" y="190500"/>
                  <a:pt x="1629410" y="501650"/>
                  <a:pt x="1065530" y="1065530"/>
                </a:cubicBezTo>
                <a:cubicBezTo>
                  <a:pt x="501650" y="1629410"/>
                  <a:pt x="190500" y="2379980"/>
                  <a:pt x="190500" y="3177540"/>
                </a:cubicBezTo>
                <a:cubicBezTo>
                  <a:pt x="190500" y="3975100"/>
                  <a:pt x="501650" y="4725670"/>
                  <a:pt x="1065530" y="5289550"/>
                </a:cubicBezTo>
                <a:cubicBezTo>
                  <a:pt x="1629410" y="5853430"/>
                  <a:pt x="2379980" y="6164580"/>
                  <a:pt x="3177540" y="6164580"/>
                </a:cubicBezTo>
                <a:cubicBezTo>
                  <a:pt x="3975100" y="6164580"/>
                  <a:pt x="4725670" y="5853430"/>
                  <a:pt x="5289550" y="5289550"/>
                </a:cubicBezTo>
                <a:cubicBezTo>
                  <a:pt x="5853430" y="4725670"/>
                  <a:pt x="6164580" y="3975100"/>
                  <a:pt x="6164580" y="3177540"/>
                </a:cubicBezTo>
                <a:cubicBezTo>
                  <a:pt x="6164580" y="2379980"/>
                  <a:pt x="5853430" y="1629410"/>
                  <a:pt x="5289550" y="1065530"/>
                </a:cubicBezTo>
                <a:cubicBezTo>
                  <a:pt x="4725670" y="501650"/>
                  <a:pt x="3975100" y="190500"/>
                  <a:pt x="3177540" y="190500"/>
                </a:cubicBezTo>
                <a:close/>
              </a:path>
            </a:pathLst>
          </a:custGeom>
          <a:solidFill>
            <a:srgbClr val="725076">
              <a:alpha val="4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40;p4">
            <a:extLst>
              <a:ext uri="{FF2B5EF4-FFF2-40B4-BE49-F238E27FC236}">
                <a16:creationId xmlns:a16="http://schemas.microsoft.com/office/drawing/2014/main" id="{B55E12C3-798D-5535-6BD3-820CB23F7A1D}"/>
              </a:ext>
            </a:extLst>
          </p:cNvPr>
          <p:cNvSpPr/>
          <p:nvPr/>
        </p:nvSpPr>
        <p:spPr>
          <a:xfrm rot="-3227623">
            <a:off x="16035872" y="668742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824db41b5_0_5"/>
          <p:cNvSpPr/>
          <p:nvPr/>
        </p:nvSpPr>
        <p:spPr>
          <a:xfrm rot="-3230776">
            <a:off x="15784877" y="991696"/>
            <a:ext cx="3315494" cy="294777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04" name="Google Shape;104;g1e824db41b5_0_5"/>
          <p:cNvSpPr txBox="1"/>
          <p:nvPr/>
        </p:nvSpPr>
        <p:spPr>
          <a:xfrm>
            <a:off x="1878418" y="1878484"/>
            <a:ext cx="13685700" cy="5946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La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educación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siempre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será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un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proceso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eminentemente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humano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.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Desarrollemos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competencias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digitales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y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maneras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creativas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acompañarnos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procesos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educativos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para la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innovación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postgrados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, con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menos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agobios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y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ansiedades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,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manteniendo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el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sentido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00" b="1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humano</a:t>
            </a:r>
            <a:r>
              <a:rPr lang="en-US" sz="6000" b="1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…</a:t>
            </a:r>
            <a:endParaRPr sz="6000" b="1" dirty="0"/>
          </a:p>
        </p:txBody>
      </p:sp>
      <p:sp>
        <p:nvSpPr>
          <p:cNvPr id="105" name="Google Shape;105;g1e824db41b5_0_5"/>
          <p:cNvSpPr/>
          <p:nvPr/>
        </p:nvSpPr>
        <p:spPr>
          <a:xfrm rot="7686057">
            <a:off x="-989498" y="6852061"/>
            <a:ext cx="3317658" cy="2949700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794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C575A36-81E3-4DB9-B367-73EBEEB93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SV" dirty="0"/>
              <a:t>Nelly Chévez</a:t>
            </a:r>
            <a:br>
              <a:rPr lang="es-SV" dirty="0"/>
            </a:br>
            <a:r>
              <a:rPr lang="es-SV" dirty="0">
                <a:hlinkClick r:id="rId2"/>
              </a:rPr>
              <a:t>nchevez</a:t>
            </a:r>
            <a:r>
              <a:rPr lang="es-SV" b="0" i="0" dirty="0">
                <a:solidFill>
                  <a:srgbClr val="4D5156"/>
                </a:solidFill>
                <a:effectLst/>
                <a:latin typeface="arial" panose="020B0604020202020204" pitchFamily="34" charset="0"/>
                <a:hlinkClick r:id="rId2"/>
              </a:rPr>
              <a:t>@uca.edu.sv</a:t>
            </a:r>
            <a:br>
              <a:rPr lang="es-SV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</a:br>
            <a:endParaRPr lang="es-SV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CDEDCA-7A8F-DC3A-62F8-88F30EB027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8000" dirty="0"/>
              <a:t>Gracias…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8ECF0C3-332C-7D86-67BE-162E95AAB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025" y="3506788"/>
            <a:ext cx="9049966" cy="22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45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BB8E38E-6223-3318-7C0A-0AF874C87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6280" y="792480"/>
            <a:ext cx="8839200" cy="1661478"/>
          </a:xfrm>
        </p:spPr>
        <p:txBody>
          <a:bodyPr>
            <a:normAutofit fontScale="90000"/>
          </a:bodyPr>
          <a:lstStyle/>
          <a:p>
            <a:r>
              <a:rPr lang="es-SV" b="1" dirty="0"/>
              <a:t>¿ Alguna vez hemos experimentado agobio- ansiedad tecnológico/a por los cambios acelerados en las TIC y no responder al mismo ritmo 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E21408-0F8E-90EA-3AA2-9BC252A76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280" y="3153765"/>
            <a:ext cx="9235440" cy="517184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21F829B-A649-B5A1-76CF-C27DEA1BD612}"/>
              </a:ext>
            </a:extLst>
          </p:cNvPr>
          <p:cNvSpPr txBox="1"/>
          <p:nvPr/>
        </p:nvSpPr>
        <p:spPr>
          <a:xfrm>
            <a:off x="5516880" y="8656320"/>
            <a:ext cx="9022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4000" b="1" dirty="0"/>
              <a:t>Provocaciones… en busca de reflexiones y acciones…</a:t>
            </a:r>
          </a:p>
        </p:txBody>
      </p:sp>
    </p:spTree>
    <p:extLst>
      <p:ext uri="{BB962C8B-B14F-4D97-AF65-F5344CB8AC3E}">
        <p14:creationId xmlns:p14="http://schemas.microsoft.com/office/powerpoint/2010/main" val="301407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76DAD-7FAF-BD4A-F8B8-7F2A333F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4313238"/>
            <a:ext cx="9860280" cy="1143000"/>
          </a:xfrm>
        </p:spPr>
        <p:txBody>
          <a:bodyPr>
            <a:noAutofit/>
          </a:bodyPr>
          <a:lstStyle/>
          <a:p>
            <a:r>
              <a:rPr lang="es-MX" sz="8000" b="1" dirty="0"/>
              <a:t>Hay que conocer las TIC, comprenderlas y utilizarlas adecuada y </a:t>
            </a:r>
            <a:r>
              <a:rPr lang="es-MX" sz="8000" b="1" dirty="0" err="1"/>
              <a:t>cr</a:t>
            </a:r>
            <a:r>
              <a:rPr lang="es-SV" sz="8000" b="1" dirty="0"/>
              <a:t>í</a:t>
            </a:r>
            <a:r>
              <a:rPr lang="es-MX" sz="8000" b="1" dirty="0"/>
              <a:t>ticamente en el aprendizaje en todos los niveles</a:t>
            </a:r>
            <a:endParaRPr lang="es-SV" sz="8000" b="1" dirty="0"/>
          </a:p>
        </p:txBody>
      </p:sp>
      <p:sp>
        <p:nvSpPr>
          <p:cNvPr id="3" name="Google Shape;96;p2">
            <a:extLst>
              <a:ext uri="{FF2B5EF4-FFF2-40B4-BE49-F238E27FC236}">
                <a16:creationId xmlns:a16="http://schemas.microsoft.com/office/drawing/2014/main" id="{807CC1B0-FC94-B78D-1AD4-DE4427D5A4AB}"/>
              </a:ext>
            </a:extLst>
          </p:cNvPr>
          <p:cNvSpPr/>
          <p:nvPr/>
        </p:nvSpPr>
        <p:spPr>
          <a:xfrm rot="-3227623">
            <a:off x="15282345" y="734300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B7B0620D-F1F9-0216-A4D7-92C9BF84C09B}"/>
              </a:ext>
            </a:extLst>
          </p:cNvPr>
          <p:cNvSpPr/>
          <p:nvPr/>
        </p:nvSpPr>
        <p:spPr>
          <a:xfrm rot="7689246">
            <a:off x="-1041887" y="6599291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8932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A7136E-46F3-7143-51D3-ABA56D8AD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80" y="4267518"/>
            <a:ext cx="12588240" cy="1143000"/>
          </a:xfrm>
        </p:spPr>
        <p:txBody>
          <a:bodyPr>
            <a:noAutofit/>
          </a:bodyPr>
          <a:lstStyle/>
          <a:p>
            <a:r>
              <a:rPr lang="es-SV" sz="9600" b="1" dirty="0"/>
              <a:t>¿Toda innovación educativa es tecnológica o toda incorporación tecnológica es innovación?</a:t>
            </a:r>
          </a:p>
        </p:txBody>
      </p:sp>
      <p:sp>
        <p:nvSpPr>
          <p:cNvPr id="3" name="Google Shape;96;p2">
            <a:extLst>
              <a:ext uri="{FF2B5EF4-FFF2-40B4-BE49-F238E27FC236}">
                <a16:creationId xmlns:a16="http://schemas.microsoft.com/office/drawing/2014/main" id="{A1430CBA-EF0B-28A6-46F8-AFBFF652D6AB}"/>
              </a:ext>
            </a:extLst>
          </p:cNvPr>
          <p:cNvSpPr/>
          <p:nvPr/>
        </p:nvSpPr>
        <p:spPr>
          <a:xfrm rot="-3227623">
            <a:off x="15068985" y="920944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4" name="Google Shape;98;p2">
            <a:extLst>
              <a:ext uri="{FF2B5EF4-FFF2-40B4-BE49-F238E27FC236}">
                <a16:creationId xmlns:a16="http://schemas.microsoft.com/office/drawing/2014/main" id="{9F548F89-7C8B-19D9-60E4-4E8663F20B08}"/>
              </a:ext>
            </a:extLst>
          </p:cNvPr>
          <p:cNvSpPr/>
          <p:nvPr/>
        </p:nvSpPr>
        <p:spPr>
          <a:xfrm rot="7689246">
            <a:off x="-1041887" y="6599291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4888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8" name="Google Shape;148;p5"/>
          <p:cNvCxnSpPr/>
          <p:nvPr/>
        </p:nvCxnSpPr>
        <p:spPr>
          <a:xfrm>
            <a:off x="-970562" y="652445"/>
            <a:ext cx="19821877" cy="0"/>
          </a:xfrm>
          <a:prstGeom prst="straightConnector1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" name="Google Shape;149;p5"/>
          <p:cNvSpPr/>
          <p:nvPr/>
        </p:nvSpPr>
        <p:spPr>
          <a:xfrm>
            <a:off x="8807027" y="2709364"/>
            <a:ext cx="8125279" cy="784604"/>
          </a:xfrm>
          <a:custGeom>
            <a:avLst/>
            <a:gdLst/>
            <a:ahLst/>
            <a:cxnLst/>
            <a:rect l="l" t="t" r="r" b="b"/>
            <a:pathLst>
              <a:path w="6839033" h="660400" extrusionOk="0">
                <a:moveTo>
                  <a:pt x="6714573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714573" y="0"/>
                </a:lnTo>
                <a:cubicBezTo>
                  <a:pt x="6783153" y="0"/>
                  <a:pt x="6839033" y="55880"/>
                  <a:pt x="6839033" y="124460"/>
                </a:cubicBezTo>
                <a:lnTo>
                  <a:pt x="6839033" y="535940"/>
                </a:lnTo>
                <a:cubicBezTo>
                  <a:pt x="6839033" y="604520"/>
                  <a:pt x="6783153" y="660400"/>
                  <a:pt x="6714573" y="660400"/>
                </a:cubicBezTo>
                <a:close/>
              </a:path>
            </a:pathLst>
          </a:custGeom>
          <a:solidFill>
            <a:srgbClr val="E6D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5"/>
          <p:cNvSpPr/>
          <p:nvPr/>
        </p:nvSpPr>
        <p:spPr>
          <a:xfrm>
            <a:off x="9082000" y="2778524"/>
            <a:ext cx="509218" cy="517689"/>
          </a:xfrm>
          <a:custGeom>
            <a:avLst/>
            <a:gdLst/>
            <a:ahLst/>
            <a:cxnLst/>
            <a:rect l="l" t="t" r="r" b="b"/>
            <a:pathLst>
              <a:path w="509218" h="517689" extrusionOk="0">
                <a:moveTo>
                  <a:pt x="0" y="0"/>
                </a:moveTo>
                <a:lnTo>
                  <a:pt x="509218" y="0"/>
                </a:lnTo>
                <a:lnTo>
                  <a:pt x="509218" y="517689"/>
                </a:lnTo>
                <a:lnTo>
                  <a:pt x="0" y="517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51" name="Google Shape;151;p5"/>
          <p:cNvSpPr/>
          <p:nvPr/>
        </p:nvSpPr>
        <p:spPr>
          <a:xfrm>
            <a:off x="8807027" y="3873797"/>
            <a:ext cx="8125279" cy="1260854"/>
          </a:xfrm>
          <a:custGeom>
            <a:avLst/>
            <a:gdLst/>
            <a:ahLst/>
            <a:cxnLst/>
            <a:rect l="l" t="t" r="r" b="b"/>
            <a:pathLst>
              <a:path w="6839033" h="1061259" extrusionOk="0">
                <a:moveTo>
                  <a:pt x="6714573" y="1061259"/>
                </a:moveTo>
                <a:lnTo>
                  <a:pt x="124460" y="1061259"/>
                </a:lnTo>
                <a:cubicBezTo>
                  <a:pt x="55880" y="1061259"/>
                  <a:pt x="0" y="1005379"/>
                  <a:pt x="0" y="93679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714573" y="0"/>
                </a:lnTo>
                <a:cubicBezTo>
                  <a:pt x="6783153" y="0"/>
                  <a:pt x="6839033" y="55880"/>
                  <a:pt x="6839033" y="124460"/>
                </a:cubicBezTo>
                <a:lnTo>
                  <a:pt x="6839033" y="936799"/>
                </a:lnTo>
                <a:cubicBezTo>
                  <a:pt x="6839033" y="1005379"/>
                  <a:pt x="6783153" y="1061259"/>
                  <a:pt x="6714573" y="1061259"/>
                </a:cubicBezTo>
                <a:close/>
              </a:path>
            </a:pathLst>
          </a:custGeom>
          <a:solidFill>
            <a:srgbClr val="E6D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5"/>
          <p:cNvSpPr/>
          <p:nvPr/>
        </p:nvSpPr>
        <p:spPr>
          <a:xfrm>
            <a:off x="9203259" y="3933053"/>
            <a:ext cx="509218" cy="517689"/>
          </a:xfrm>
          <a:custGeom>
            <a:avLst/>
            <a:gdLst/>
            <a:ahLst/>
            <a:cxnLst/>
            <a:rect l="l" t="t" r="r" b="b"/>
            <a:pathLst>
              <a:path w="509218" h="517689" extrusionOk="0">
                <a:moveTo>
                  <a:pt x="0" y="0"/>
                </a:moveTo>
                <a:lnTo>
                  <a:pt x="509218" y="0"/>
                </a:lnTo>
                <a:lnTo>
                  <a:pt x="509218" y="517689"/>
                </a:lnTo>
                <a:lnTo>
                  <a:pt x="0" y="517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53" name="Google Shape;153;p5"/>
          <p:cNvSpPr/>
          <p:nvPr/>
        </p:nvSpPr>
        <p:spPr>
          <a:xfrm>
            <a:off x="8807027" y="5700295"/>
            <a:ext cx="8125279" cy="784604"/>
          </a:xfrm>
          <a:custGeom>
            <a:avLst/>
            <a:gdLst/>
            <a:ahLst/>
            <a:cxnLst/>
            <a:rect l="l" t="t" r="r" b="b"/>
            <a:pathLst>
              <a:path w="6839033" h="660400" extrusionOk="0">
                <a:moveTo>
                  <a:pt x="6714573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714573" y="0"/>
                </a:lnTo>
                <a:cubicBezTo>
                  <a:pt x="6783153" y="0"/>
                  <a:pt x="6839033" y="55880"/>
                  <a:pt x="6839033" y="124460"/>
                </a:cubicBezTo>
                <a:lnTo>
                  <a:pt x="6839033" y="535940"/>
                </a:lnTo>
                <a:cubicBezTo>
                  <a:pt x="6839033" y="604520"/>
                  <a:pt x="6783153" y="660400"/>
                  <a:pt x="6714573" y="660400"/>
                </a:cubicBezTo>
                <a:close/>
              </a:path>
            </a:pathLst>
          </a:custGeom>
          <a:solidFill>
            <a:srgbClr val="E6D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9233602" y="5833752"/>
            <a:ext cx="509218" cy="517689"/>
          </a:xfrm>
          <a:custGeom>
            <a:avLst/>
            <a:gdLst/>
            <a:ahLst/>
            <a:cxnLst/>
            <a:rect l="l" t="t" r="r" b="b"/>
            <a:pathLst>
              <a:path w="509218" h="517689" extrusionOk="0">
                <a:moveTo>
                  <a:pt x="0" y="0"/>
                </a:moveTo>
                <a:lnTo>
                  <a:pt x="509218" y="0"/>
                </a:lnTo>
                <a:lnTo>
                  <a:pt x="509218" y="517689"/>
                </a:lnTo>
                <a:lnTo>
                  <a:pt x="0" y="517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55" name="Google Shape;155;p5"/>
          <p:cNvSpPr/>
          <p:nvPr/>
        </p:nvSpPr>
        <p:spPr>
          <a:xfrm>
            <a:off x="8807027" y="7160014"/>
            <a:ext cx="8125279" cy="784604"/>
          </a:xfrm>
          <a:custGeom>
            <a:avLst/>
            <a:gdLst/>
            <a:ahLst/>
            <a:cxnLst/>
            <a:rect l="l" t="t" r="r" b="b"/>
            <a:pathLst>
              <a:path w="6839033" h="660400" extrusionOk="0">
                <a:moveTo>
                  <a:pt x="6714573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6714573" y="0"/>
                </a:lnTo>
                <a:cubicBezTo>
                  <a:pt x="6783153" y="0"/>
                  <a:pt x="6839033" y="55880"/>
                  <a:pt x="6839033" y="124460"/>
                </a:cubicBezTo>
                <a:lnTo>
                  <a:pt x="6839033" y="535940"/>
                </a:lnTo>
                <a:cubicBezTo>
                  <a:pt x="6839033" y="604520"/>
                  <a:pt x="6783153" y="660400"/>
                  <a:pt x="6714573" y="660400"/>
                </a:cubicBezTo>
                <a:close/>
              </a:path>
            </a:pathLst>
          </a:custGeom>
          <a:solidFill>
            <a:srgbClr val="E6D4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5"/>
          <p:cNvSpPr/>
          <p:nvPr/>
        </p:nvSpPr>
        <p:spPr>
          <a:xfrm>
            <a:off x="8889391" y="7220442"/>
            <a:ext cx="509218" cy="517689"/>
          </a:xfrm>
          <a:custGeom>
            <a:avLst/>
            <a:gdLst/>
            <a:ahLst/>
            <a:cxnLst/>
            <a:rect l="l" t="t" r="r" b="b"/>
            <a:pathLst>
              <a:path w="509218" h="517689" extrusionOk="0">
                <a:moveTo>
                  <a:pt x="0" y="0"/>
                </a:moveTo>
                <a:lnTo>
                  <a:pt x="509218" y="0"/>
                </a:lnTo>
                <a:lnTo>
                  <a:pt x="509218" y="517689"/>
                </a:lnTo>
                <a:lnTo>
                  <a:pt x="0" y="517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57" name="Google Shape;157;p5"/>
          <p:cNvSpPr/>
          <p:nvPr/>
        </p:nvSpPr>
        <p:spPr>
          <a:xfrm>
            <a:off x="3928423" y="4397066"/>
            <a:ext cx="3842652" cy="1816526"/>
          </a:xfrm>
          <a:custGeom>
            <a:avLst/>
            <a:gdLst/>
            <a:ahLst/>
            <a:cxnLst/>
            <a:rect l="l" t="t" r="r" b="b"/>
            <a:pathLst>
              <a:path w="3842652" h="1816526" extrusionOk="0">
                <a:moveTo>
                  <a:pt x="0" y="0"/>
                </a:moveTo>
                <a:lnTo>
                  <a:pt x="3842652" y="0"/>
                </a:lnTo>
                <a:lnTo>
                  <a:pt x="3842652" y="1816527"/>
                </a:lnTo>
                <a:lnTo>
                  <a:pt x="0" y="18165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58" name="Google Shape;158;p5"/>
          <p:cNvSpPr txBox="1"/>
          <p:nvPr/>
        </p:nvSpPr>
        <p:spPr>
          <a:xfrm>
            <a:off x="486130" y="1669015"/>
            <a:ext cx="7911672" cy="278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30" b="1" i="0" u="none" strike="noStrike" cap="none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Competencias</a:t>
            </a:r>
            <a:endParaRPr b="1" dirty="0"/>
          </a:p>
          <a:p>
            <a:pPr marL="0" marR="0" lvl="0" indent="0" algn="l" rtl="0">
              <a:lnSpc>
                <a:spcPct val="9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30" b="1" i="0" u="none" strike="noStrike" cap="none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Postgrados</a:t>
            </a:r>
            <a:r>
              <a:rPr lang="en-US" sz="9830" b="1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endParaRPr b="1" dirty="0"/>
          </a:p>
        </p:txBody>
      </p:sp>
      <p:sp>
        <p:nvSpPr>
          <p:cNvPr id="159" name="Google Shape;159;p5"/>
          <p:cNvSpPr txBox="1"/>
          <p:nvPr/>
        </p:nvSpPr>
        <p:spPr>
          <a:xfrm>
            <a:off x="9712477" y="2892568"/>
            <a:ext cx="6712541" cy="41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Saberes disciplinarios, inter y multidisciplinarios </a:t>
            </a:r>
            <a:endParaRPr/>
          </a:p>
        </p:txBody>
      </p:sp>
      <p:sp>
        <p:nvSpPr>
          <p:cNvPr id="160" name="Google Shape;160;p5"/>
          <p:cNvSpPr txBox="1"/>
          <p:nvPr/>
        </p:nvSpPr>
        <p:spPr>
          <a:xfrm>
            <a:off x="9794222" y="4054000"/>
            <a:ext cx="6712541" cy="85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Resolución de problemas aplicando conocimientos y habilidades</a:t>
            </a:r>
            <a:endParaRPr/>
          </a:p>
        </p:txBody>
      </p:sp>
      <p:sp>
        <p:nvSpPr>
          <p:cNvPr id="161" name="Google Shape;161;p5"/>
          <p:cNvSpPr txBox="1"/>
          <p:nvPr/>
        </p:nvSpPr>
        <p:spPr>
          <a:xfrm>
            <a:off x="9929902" y="5859157"/>
            <a:ext cx="7002404" cy="41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Desarrollo de competencias investigativas 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9508985" y="7318877"/>
            <a:ext cx="7283014" cy="419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38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Comunicacionales</a:t>
            </a:r>
            <a:r>
              <a:rPr lang="en-US" sz="243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38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personales</a:t>
            </a:r>
            <a:r>
              <a:rPr lang="en-US" sz="243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US" sz="2438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interculturales</a:t>
            </a:r>
            <a:r>
              <a:rPr lang="en-US" sz="243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</p:txBody>
      </p:sp>
      <p:cxnSp>
        <p:nvCxnSpPr>
          <p:cNvPr id="163" name="Google Shape;163;p5"/>
          <p:cNvCxnSpPr/>
          <p:nvPr/>
        </p:nvCxnSpPr>
        <p:spPr>
          <a:xfrm>
            <a:off x="-818960" y="404795"/>
            <a:ext cx="19821877" cy="0"/>
          </a:xfrm>
          <a:prstGeom prst="straightConnector1">
            <a:avLst/>
          </a:prstGeom>
          <a:noFill/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Google Shape;98;p2">
            <a:extLst>
              <a:ext uri="{FF2B5EF4-FFF2-40B4-BE49-F238E27FC236}">
                <a16:creationId xmlns:a16="http://schemas.microsoft.com/office/drawing/2014/main" id="{F65AE2C1-AA7D-E837-FD05-9C5F2386FCF0}"/>
              </a:ext>
            </a:extLst>
          </p:cNvPr>
          <p:cNvSpPr/>
          <p:nvPr/>
        </p:nvSpPr>
        <p:spPr>
          <a:xfrm rot="7689246">
            <a:off x="-1041887" y="6599291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39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/>
          <p:nvPr/>
        </p:nvSpPr>
        <p:spPr>
          <a:xfrm rot="-3227623">
            <a:off x="14215546" y="936184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97" name="Google Shape;97;p2"/>
          <p:cNvSpPr txBox="1"/>
          <p:nvPr/>
        </p:nvSpPr>
        <p:spPr>
          <a:xfrm>
            <a:off x="1803625" y="3694475"/>
            <a:ext cx="13685700" cy="28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¿</a:t>
            </a:r>
            <a:r>
              <a:rPr lang="en-US" sz="9999" b="0" i="0" u="none" strike="noStrike" cap="none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Qué</a:t>
            </a:r>
            <a:r>
              <a:rPr lang="en-US" sz="9999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es </a:t>
            </a:r>
            <a:r>
              <a:rPr lang="en-US" sz="9999" b="0" i="0" u="none" strike="noStrike" cap="none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innovar</a:t>
            </a:r>
            <a:r>
              <a:rPr lang="en-US" sz="9999" b="0" i="0" u="none" strike="noStrike" cap="none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9999" b="0" i="0" u="none" strike="noStrike" cap="none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9999" b="0" i="0" u="none" strike="noStrike" cap="none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la </a:t>
            </a:r>
            <a:r>
              <a:rPr lang="en-US" sz="9999" b="0" i="0" u="none" strike="noStrike" cap="none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educación</a:t>
            </a:r>
            <a:r>
              <a:rPr lang="en-US" sz="9999" b="0" i="0" u="none" strike="noStrike" cap="none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9999" b="0" i="0" u="none" strike="noStrike" cap="none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postgrados</a:t>
            </a:r>
            <a:r>
              <a:rPr lang="en-US" sz="9999" b="0" i="0" u="none" strike="noStrike" cap="none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?</a:t>
            </a:r>
            <a:endParaRPr dirty="0"/>
          </a:p>
        </p:txBody>
      </p:sp>
      <p:sp>
        <p:nvSpPr>
          <p:cNvPr id="98" name="Google Shape;98;p2"/>
          <p:cNvSpPr/>
          <p:nvPr/>
        </p:nvSpPr>
        <p:spPr>
          <a:xfrm rot="7689246">
            <a:off x="-1041887" y="6599291"/>
            <a:ext cx="3315235" cy="294754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e824db41b5_0_5"/>
          <p:cNvSpPr/>
          <p:nvPr/>
        </p:nvSpPr>
        <p:spPr>
          <a:xfrm rot="-3230776">
            <a:off x="15784877" y="991696"/>
            <a:ext cx="3315494" cy="294777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04" name="Google Shape;104;g1e824db41b5_0_5"/>
          <p:cNvSpPr txBox="1"/>
          <p:nvPr/>
        </p:nvSpPr>
        <p:spPr>
          <a:xfrm>
            <a:off x="1726015" y="2089586"/>
            <a:ext cx="13685700" cy="620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Generación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cambios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y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transformaciones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la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educación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superior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la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mejora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la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especialización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profesionales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(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maestrías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) y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la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formación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investigadores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(</a:t>
            </a:r>
            <a:r>
              <a:rPr lang="en-US" sz="72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doctorados</a:t>
            </a:r>
            <a:r>
              <a:rPr lang="en-US" sz="72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)</a:t>
            </a:r>
            <a:endParaRPr sz="100" dirty="0"/>
          </a:p>
        </p:txBody>
      </p:sp>
      <p:sp>
        <p:nvSpPr>
          <p:cNvPr id="105" name="Google Shape;105;g1e824db41b5_0_5"/>
          <p:cNvSpPr/>
          <p:nvPr/>
        </p:nvSpPr>
        <p:spPr>
          <a:xfrm rot="7686057">
            <a:off x="-989498" y="6852061"/>
            <a:ext cx="3317658" cy="2949700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824db41b5_0_23"/>
          <p:cNvSpPr/>
          <p:nvPr/>
        </p:nvSpPr>
        <p:spPr>
          <a:xfrm rot="-3230776">
            <a:off x="15893297" y="680687"/>
            <a:ext cx="3315494" cy="294777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11" name="Google Shape;111;g1e824db41b5_0_23"/>
          <p:cNvSpPr txBox="1"/>
          <p:nvPr/>
        </p:nvSpPr>
        <p:spPr>
          <a:xfrm>
            <a:off x="1863042" y="1191791"/>
            <a:ext cx="13685700" cy="7247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Considerar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como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innovación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postgrados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a solo la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incorporación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una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herramienta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digital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una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clase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o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asignatura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de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maestría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o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doctorado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es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limitar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la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innovación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a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una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actividad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aislada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y no al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alcance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transformador</a:t>
            </a:r>
            <a:r>
              <a:rPr lang="en-US" sz="6399" dirty="0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de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una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innovación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y de la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especialización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profesional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e </a:t>
            </a:r>
            <a:r>
              <a:rPr lang="en-US" sz="63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investigativa</a:t>
            </a:r>
            <a:r>
              <a:rPr lang="en-US" sz="63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…</a:t>
            </a:r>
            <a:endParaRPr sz="100" dirty="0"/>
          </a:p>
        </p:txBody>
      </p:sp>
      <p:sp>
        <p:nvSpPr>
          <p:cNvPr id="112" name="Google Shape;112;g1e824db41b5_0_23"/>
          <p:cNvSpPr/>
          <p:nvPr/>
        </p:nvSpPr>
        <p:spPr>
          <a:xfrm rot="7686057">
            <a:off x="-928539" y="6791101"/>
            <a:ext cx="3317658" cy="2949700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e824db41b5_0_17"/>
          <p:cNvSpPr/>
          <p:nvPr/>
        </p:nvSpPr>
        <p:spPr>
          <a:xfrm rot="-3230776">
            <a:off x="15924003" y="2991445"/>
            <a:ext cx="3315494" cy="2947775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5" y="0"/>
                </a:lnTo>
                <a:lnTo>
                  <a:pt x="3315235" y="2947545"/>
                </a:lnTo>
                <a:lnTo>
                  <a:pt x="0" y="2947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  <p:sp>
        <p:nvSpPr>
          <p:cNvPr id="118" name="Google Shape;118;g1e824db41b5_0_17"/>
          <p:cNvSpPr txBox="1"/>
          <p:nvPr/>
        </p:nvSpPr>
        <p:spPr>
          <a:xfrm>
            <a:off x="704050" y="1367175"/>
            <a:ext cx="16877700" cy="8706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Toda </a:t>
            </a:r>
            <a:r>
              <a:rPr lang="en-US" sz="60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innovación</a:t>
            </a:r>
            <a:r>
              <a:rPr lang="en-US" sz="60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en</a:t>
            </a:r>
            <a:r>
              <a:rPr lang="en-US" sz="60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educación</a:t>
            </a:r>
            <a:r>
              <a:rPr lang="en-US" sz="60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60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debe</a:t>
            </a:r>
            <a:r>
              <a:rPr lang="en-US" sz="60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responder al </a:t>
            </a:r>
            <a:r>
              <a:rPr lang="en-US" sz="6099" dirty="0" err="1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menos</a:t>
            </a:r>
            <a:r>
              <a:rPr lang="en-US" sz="60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 a </a:t>
            </a:r>
            <a:r>
              <a:rPr lang="en-US" sz="6099" b="1" dirty="0">
                <a:solidFill>
                  <a:srgbClr val="FF0000"/>
                </a:solidFill>
                <a:latin typeface="NTR"/>
                <a:ea typeface="NTR"/>
                <a:cs typeface="NTR"/>
                <a:sym typeface="NTR"/>
              </a:rPr>
              <a:t>4 C</a:t>
            </a:r>
            <a:r>
              <a:rPr lang="en-US" sz="6099" dirty="0">
                <a:solidFill>
                  <a:srgbClr val="412D44"/>
                </a:solidFill>
                <a:latin typeface="NTR"/>
                <a:ea typeface="NTR"/>
                <a:cs typeface="NTR"/>
                <a:sym typeface="NTR"/>
              </a:rPr>
              <a:t>:</a:t>
            </a:r>
            <a:endParaRPr sz="6099" dirty="0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  <a:p>
            <a:pPr marL="457200" indent="-857250" algn="ctr">
              <a:lnSpc>
                <a:spcPct val="91999"/>
              </a:lnSpc>
              <a:buClr>
                <a:srgbClr val="412D44"/>
              </a:buClr>
              <a:buFont typeface="NTR"/>
              <a:buChar char="-"/>
            </a:pPr>
            <a:endParaRPr sz="6099" dirty="0">
              <a:solidFill>
                <a:srgbClr val="412D44"/>
              </a:solidFill>
              <a:latin typeface="NTR"/>
              <a:cs typeface="NTR"/>
              <a:sym typeface="NTR"/>
            </a:endParaRPr>
          </a:p>
          <a:p>
            <a:pPr marL="457200" indent="-857250" algn="ctr">
              <a:lnSpc>
                <a:spcPct val="91999"/>
              </a:lnSpc>
              <a:buClr>
                <a:srgbClr val="412D44"/>
              </a:buClr>
              <a:buSzPts val="6099"/>
              <a:buFont typeface="NTR"/>
              <a:buChar char="-"/>
            </a:pPr>
            <a:r>
              <a:rPr lang="en-US" sz="6099" dirty="0" err="1">
                <a:solidFill>
                  <a:srgbClr val="FF0000"/>
                </a:solidFill>
                <a:latin typeface="NTR"/>
                <a:cs typeface="NTR"/>
                <a:sym typeface="NTR"/>
              </a:rPr>
              <a:t>C</a:t>
            </a:r>
            <a:r>
              <a:rPr lang="en-US" sz="6099" dirty="0" err="1">
                <a:solidFill>
                  <a:srgbClr val="412D44"/>
                </a:solidFill>
                <a:latin typeface="NTR"/>
                <a:cs typeface="NTR"/>
                <a:sym typeface="NTR"/>
              </a:rPr>
              <a:t>onsciente</a:t>
            </a:r>
            <a:endParaRPr sz="6099" dirty="0">
              <a:solidFill>
                <a:srgbClr val="412D44"/>
              </a:solidFill>
              <a:latin typeface="NTR"/>
              <a:cs typeface="NTR"/>
              <a:sym typeface="NTR"/>
            </a:endParaRPr>
          </a:p>
          <a:p>
            <a:pPr marL="457200" indent="-857250" algn="ctr">
              <a:lnSpc>
                <a:spcPct val="91999"/>
              </a:lnSpc>
              <a:buClr>
                <a:srgbClr val="412D44"/>
              </a:buClr>
              <a:buSzPts val="6099"/>
              <a:buFont typeface="NTR"/>
              <a:buChar char="-"/>
            </a:pPr>
            <a:r>
              <a:rPr lang="en-US" sz="6099" dirty="0">
                <a:solidFill>
                  <a:srgbClr val="FF0000"/>
                </a:solidFill>
                <a:latin typeface="NTR"/>
                <a:cs typeface="NTR"/>
                <a:sym typeface="NTR"/>
              </a:rPr>
              <a:t>C</a:t>
            </a:r>
            <a:r>
              <a:rPr lang="en-US" sz="6099" dirty="0">
                <a:solidFill>
                  <a:srgbClr val="412D44"/>
                </a:solidFill>
                <a:latin typeface="NTR"/>
                <a:cs typeface="NTR"/>
                <a:sym typeface="NTR"/>
              </a:rPr>
              <a:t>reativa</a:t>
            </a:r>
            <a:endParaRPr sz="6099" dirty="0">
              <a:solidFill>
                <a:srgbClr val="412D44"/>
              </a:solidFill>
              <a:latin typeface="NTR"/>
              <a:cs typeface="NTR"/>
              <a:sym typeface="NTR"/>
            </a:endParaRPr>
          </a:p>
          <a:p>
            <a:pPr marL="457200" indent="-863536" algn="ctr">
              <a:lnSpc>
                <a:spcPct val="91999"/>
              </a:lnSpc>
              <a:buClr>
                <a:srgbClr val="412D44"/>
              </a:buClr>
              <a:buSzPts val="9999"/>
              <a:buFont typeface="NTR"/>
              <a:buChar char="-"/>
            </a:pPr>
            <a:r>
              <a:rPr lang="en-US" sz="6099" b="1" dirty="0" err="1">
                <a:solidFill>
                  <a:srgbClr val="FF0000"/>
                </a:solidFill>
                <a:latin typeface="NTR"/>
                <a:cs typeface="NTR"/>
                <a:sym typeface="NTR"/>
              </a:rPr>
              <a:t>C</a:t>
            </a:r>
            <a:r>
              <a:rPr lang="en-US" sz="6099" dirty="0" err="1">
                <a:solidFill>
                  <a:srgbClr val="412D44"/>
                </a:solidFill>
                <a:latin typeface="NTR"/>
                <a:cs typeface="NTR"/>
                <a:sym typeface="NTR"/>
              </a:rPr>
              <a:t>onstante</a:t>
            </a:r>
            <a:endParaRPr lang="en-US" sz="6099" dirty="0">
              <a:solidFill>
                <a:srgbClr val="412D44"/>
              </a:solidFill>
              <a:latin typeface="NTR"/>
              <a:cs typeface="NTR"/>
              <a:sym typeface="NTR"/>
            </a:endParaRPr>
          </a:p>
          <a:p>
            <a:pPr marL="457200" indent="-1143000" algn="ctr">
              <a:lnSpc>
                <a:spcPct val="91999"/>
              </a:lnSpc>
              <a:buClr>
                <a:srgbClr val="412D44"/>
              </a:buClr>
              <a:buSzPts val="9999"/>
              <a:buFont typeface="NTR"/>
              <a:buChar char="-"/>
            </a:pPr>
            <a:r>
              <a:rPr lang="es-SV" sz="6099" b="1" dirty="0">
                <a:solidFill>
                  <a:srgbClr val="FF0000"/>
                </a:solidFill>
                <a:latin typeface="NTR"/>
                <a:cs typeface="NTR"/>
                <a:sym typeface="NTR"/>
              </a:rPr>
              <a:t>C</a:t>
            </a:r>
            <a:r>
              <a:rPr lang="es-SV" sz="6099" dirty="0">
                <a:solidFill>
                  <a:srgbClr val="412D44"/>
                </a:solidFill>
                <a:latin typeface="NTR"/>
                <a:cs typeface="NTR"/>
                <a:sym typeface="NTR"/>
              </a:rPr>
              <a:t>orresponsable</a:t>
            </a:r>
            <a:endParaRPr sz="6099" dirty="0">
              <a:solidFill>
                <a:srgbClr val="412D44"/>
              </a:solidFill>
              <a:latin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299" dirty="0">
              <a:solidFill>
                <a:srgbClr val="412D44"/>
              </a:solidFill>
              <a:latin typeface="NTR"/>
              <a:ea typeface="NTR"/>
              <a:cs typeface="NTR"/>
              <a:sym typeface="NTR"/>
            </a:endParaRPr>
          </a:p>
          <a:p>
            <a:pPr marL="0" marR="0" lvl="0" indent="0" algn="ctr" rtl="0">
              <a:lnSpc>
                <a:spcPct val="91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99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Debe</a:t>
            </a:r>
            <a:r>
              <a:rPr lang="en-US" sz="8299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lang="en-US" sz="8299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agregar</a:t>
            </a:r>
            <a:r>
              <a:rPr lang="en-US" sz="8299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 valor al </a:t>
            </a:r>
            <a:r>
              <a:rPr lang="en-US" sz="8299" dirty="0" err="1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proceso</a:t>
            </a:r>
            <a:r>
              <a:rPr lang="en-US" sz="8299" dirty="0">
                <a:solidFill>
                  <a:srgbClr val="FF3131"/>
                </a:solidFill>
                <a:latin typeface="NTR"/>
                <a:ea typeface="NTR"/>
                <a:cs typeface="NTR"/>
                <a:sym typeface="NTR"/>
              </a:rPr>
              <a:t>…</a:t>
            </a:r>
            <a:endParaRPr sz="8299" dirty="0">
              <a:solidFill>
                <a:srgbClr val="FF3131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19" name="Google Shape;119;g1e824db41b5_0_17"/>
          <p:cNvSpPr/>
          <p:nvPr/>
        </p:nvSpPr>
        <p:spPr>
          <a:xfrm rot="7686057">
            <a:off x="-954780" y="4733701"/>
            <a:ext cx="3317658" cy="2949700"/>
          </a:xfrm>
          <a:custGeom>
            <a:avLst/>
            <a:gdLst/>
            <a:ahLst/>
            <a:cxnLst/>
            <a:rect l="l" t="t" r="r" b="b"/>
            <a:pathLst>
              <a:path w="3315235" h="2947545" extrusionOk="0">
                <a:moveTo>
                  <a:pt x="0" y="0"/>
                </a:moveTo>
                <a:lnTo>
                  <a:pt x="3315234" y="0"/>
                </a:lnTo>
                <a:lnTo>
                  <a:pt x="3315234" y="2947546"/>
                </a:lnTo>
                <a:lnTo>
                  <a:pt x="0" y="29475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499</Words>
  <Application>Microsoft Office PowerPoint</Application>
  <PresentationFormat>Personalizado</PresentationFormat>
  <Paragraphs>59</Paragraphs>
  <Slides>19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NTR</vt:lpstr>
      <vt:lpstr>arial</vt:lpstr>
      <vt:lpstr>Calibri</vt:lpstr>
      <vt:lpstr>Office Theme</vt:lpstr>
      <vt:lpstr>Presentación de PowerPoint</vt:lpstr>
      <vt:lpstr>¿ Alguna vez hemos experimentado agobio- ansiedad tecnológico/a por los cambios acelerados en las TIC y no responder al mismo ritmo ?</vt:lpstr>
      <vt:lpstr>Hay que conocer las TIC, comprenderlas y utilizarlas adecuada y críticamente en el aprendizaje en todos los niveles</vt:lpstr>
      <vt:lpstr>¿Toda innovación educativa es tecnológica o toda incorporación tecnológica es innovación?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Nelly Chévez nchevez@uca.edu.sv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UCA</dc:creator>
  <cp:lastModifiedBy>Nelly Chévez</cp:lastModifiedBy>
  <cp:revision>2</cp:revision>
  <dcterms:created xsi:type="dcterms:W3CDTF">2006-08-16T00:00:00Z</dcterms:created>
  <dcterms:modified xsi:type="dcterms:W3CDTF">2023-09-30T12:32:26Z</dcterms:modified>
</cp:coreProperties>
</file>