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77" r:id="rId2"/>
  </p:sldMasterIdLst>
  <p:notesMasterIdLst>
    <p:notesMasterId r:id="rId27"/>
  </p:notesMasterIdLst>
  <p:sldIdLst>
    <p:sldId id="289" r:id="rId3"/>
    <p:sldId id="314" r:id="rId4"/>
    <p:sldId id="312" r:id="rId5"/>
    <p:sldId id="313" r:id="rId6"/>
    <p:sldId id="324" r:id="rId7"/>
    <p:sldId id="354" r:id="rId8"/>
    <p:sldId id="257" r:id="rId9"/>
    <p:sldId id="355" r:id="rId10"/>
    <p:sldId id="356" r:id="rId11"/>
    <p:sldId id="344" r:id="rId12"/>
    <p:sldId id="343" r:id="rId13"/>
    <p:sldId id="353" r:id="rId14"/>
    <p:sldId id="357" r:id="rId15"/>
    <p:sldId id="317" r:id="rId16"/>
    <p:sldId id="327" r:id="rId17"/>
    <p:sldId id="326" r:id="rId18"/>
    <p:sldId id="333" r:id="rId19"/>
    <p:sldId id="318" r:id="rId20"/>
    <p:sldId id="336" r:id="rId21"/>
    <p:sldId id="329" r:id="rId22"/>
    <p:sldId id="337" r:id="rId23"/>
    <p:sldId id="338" r:id="rId24"/>
    <p:sldId id="341" r:id="rId25"/>
    <p:sldId id="347" r:id="rId26"/>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660"/>
    <a:srgbClr val="199DCE"/>
    <a:srgbClr val="F2F2F2"/>
    <a:srgbClr val="E9E8E8"/>
    <a:srgbClr val="128ABC"/>
    <a:srgbClr val="77BF45"/>
    <a:srgbClr val="FFFFFF"/>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p:scale>
          <a:sx n="66" d="100"/>
          <a:sy n="66" d="100"/>
        </p:scale>
        <p:origin x="712" y="-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4:06:59.887"/>
    </inkml:context>
    <inkml:brush xml:id="br0">
      <inkml:brushProperty name="width" value="0.35" units="cm"/>
      <inkml:brushProperty name="height" value="0.35" units="cm"/>
      <inkml:brushProperty name="color" value="#FFFFFF"/>
    </inkml:brush>
  </inkml:definitions>
  <inkml:trace contextRef="#ctx0" brushRef="#br0">0 168 24575,'1'0'0,"0"-1"0,0 1 0,0 0 0,0-1 0,0 1 0,0-1 0,-1 1 0,1-1 0,0 0 0,0 1 0,-1-1 0,1 0 0,0 0 0,-1 1 0,1-1 0,-1 0 0,1 0 0,-1 0 0,1 0 0,-1 0 0,1 0 0,-1 0 0,0 0 0,0-1 0,7-24 0,-6 13 86,0 1-1,-1 0 0,-1-15 1,1 22-229,-1 1 1,1-1 0,-1 1 0,-1-1-1,1 1 1,0-1 0,-1 1 0,0 0 0,0 0-1,0 0 1,-5-7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4:14:49.164"/>
    </inkml:context>
    <inkml:brush xml:id="br0">
      <inkml:brushProperty name="width" value="0.05" units="cm"/>
      <inkml:brushProperty name="height" value="0.05" units="cm"/>
      <inkml:brushProperty name="color" value="#FFFFFF"/>
    </inkml:brush>
  </inkml:definitions>
  <inkml:trace contextRef="#ctx0" brushRef="#br0">2 689 24575,'0'-17'0,"-1"3"0,1 1 0,0-1 0,1 0 0,1 0 0,0 0 0,1 1 0,9-27 0,-9 32 0,-1 0 0,0 0 0,0 0 0,-1-1 0,1-15 0,-2 14 0,1-1 0,1 0 0,2-10 0,-2 13 0,-1-1 0,0 1 0,0 0 0,-1-1 0,-2-16 0,2 17 0,-1 0 0,1 0 0,0-1 0,1 1 0,0 0 0,3-14 0,15-49 0,6-16 0,-17 60 0,-7 21 0,0 0 0,1 0 0,0 1 0,0-1 0,5-7 0,1-8 0,-7 19 0,-1-1 0,1 0 0,0 1 0,0-1 0,0 1 0,0-1 0,1 1 0,-1-1 0,1 1 0,0 0 0,2-3 0,-3 9 0,0 0 0,-1 0 0,1 0 0,-1 0 0,1 0 0,-2 6 0,1-4 0,0 31 0,-1-1 0,-11 61 0,-59 190 0,57-223 0,4-13 0,-20 59 0,27-168 0,8 26 0,1 0 0,1 1 0,2-1 0,23-51 0,-11 30 0,18-70 0,-27 73 0,-5 17 0,20-54 0,-4 48 0,-21 41 0,-1 1 0,-1-1 0,1 1 0,0-1 0,-1 1 0,1 0 0,-1-1 0,0 4 0,-5 224-1365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4:15:03.190"/>
    </inkml:context>
    <inkml:brush xml:id="br0">
      <inkml:brushProperty name="width" value="0.35" units="cm"/>
      <inkml:brushProperty name="height" value="0.35" units="cm"/>
      <inkml:brushProperty name="color" value="#FFFFFF"/>
    </inkml:brush>
  </inkml:definitions>
  <inkml:trace contextRef="#ctx0" brushRef="#br0">213 232 24575,'-1'-3'0,"-1"0"0,1 0 0,0 0 0,0 0 0,0-1 0,0 1 0,0 0 0,1 0 0,-1-1 0,1 1 0,0 0 0,1-7 0,-3-11 0,0 2 0,1 1 0,0-1 0,3-32 0,-1 48 0,-1 0 0,1 1 0,0-1 0,0 0 0,0 1 0,0-1 0,1 1 0,1-3 0,-2 3 0,1-1 0,-1 1 0,1 0 0,-1-1 0,0 1 0,0-1 0,-1 0 0,1 1 0,1-6 0,-5 32 0,-1-1 0,-11 38 0,9-35 0,-9 37 0,-9 79 0,23-115 0,-3 19 0,0-30 0,1 0 0,0 1 0,0 28 0,-6 51 0,1 19 0,-6-24 0,13-82 0,-1 1 0,0-1 0,0 0 0,-4 9 0,-7 30 0,4-18 0,1-10 0,6-7 0,-1 0 0,0 22 0,1-13 0,-1 1 0,-2 1 0,-1-1 0,-11 28 0,15-45 0,-3 10 0,1-1 0,0 1 0,2 0 0,0 0 0,0 0 0,2 17 0,-1-21 0,1-10 0,0 0 0,0-1 0,0 1 0,0-1 0,0 1 0,0 0 0,0-1 0,1 1 0,-1 0 0,1-1 0,0 3 0,0-3 0,0 0 0,0-1 0,0 1 0,0 0 0,0-1 0,0 1 0,0-1 0,0 0 0,0 1 0,0-1 0,1 0 0,-1 1 0,0-1 0,0 0 0,0 0 0,0 0 0,1 0 0,-1 0 0,2-1 0,-2 1 0,0 0 0,0 0 0,0 0 0,0 0 0,0 0 0,1 0 0,-1 0 0,0 0 0,0 0 0,0-1 0,0 1 0,0-1 0,0 1 0,0-1 0,0 1 0,0-1 0,0 1 0,0-1 0,-1 0 0,1 1 0,0-1 0,1-2 0,-1 1 0,0-1 0,-1 1 0,1-1 0,-1 0 0,1 1 0,-1-1 0,0 0 0,-1-4 0,1 6 0,0-30-1365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4:15:32.820"/>
    </inkml:context>
    <inkml:brush xml:id="br0">
      <inkml:brushProperty name="width" value="0.1" units="cm"/>
      <inkml:brushProperty name="height" value="0.1" units="cm"/>
      <inkml:brushProperty name="color" value="#FFFFFF"/>
    </inkml:brush>
  </inkml:definitions>
  <inkml:trace contextRef="#ctx0" brushRef="#br0">1 75 24575,'0'-75'-1365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4:15:35.461"/>
    </inkml:context>
    <inkml:brush xml:id="br0">
      <inkml:brushProperty name="width" value="0.1" units="cm"/>
      <inkml:brushProperty name="height" value="0.1" units="cm"/>
      <inkml:brushProperty name="color" value="#FFFFFF"/>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4:07:12.895"/>
    </inkml:context>
    <inkml:brush xml:id="br0">
      <inkml:brushProperty name="width" value="0.35" units="cm"/>
      <inkml:brushProperty name="height" value="0.35" units="cm"/>
      <inkml:brushProperty name="color" value="#FFFFFF"/>
    </inkml:brush>
  </inkml:definitions>
  <inkml:trace contextRef="#ctx0" brushRef="#br0">0 1 24575,'0'1'0,"0"3"0,0 1 0,0 2 0,0 0 0,0-1 0,0 1 0,0 1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4:07:35.903"/>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4:07:49.100"/>
    </inkml:context>
    <inkml:brush xml:id="br0">
      <inkml:brushProperty name="width" value="0.1" units="cm"/>
      <inkml:brushProperty name="height" value="0.1" units="cm"/>
      <inkml:brushProperty name="color" value="#FFFFFF"/>
    </inkml:brush>
  </inkml:definitions>
  <inkml:trace contextRef="#ctx0" brushRef="#br0">1 6 24575,'0'3'0,"1"-1"0,-1 0 0,1 0 0,0 0 0,0 1 0,0-1 0,0 0 0,0 0 0,1 0 0,-1 0 0,0-1 0,1 1 0,0 0 0,-1-1 0,1 1 0,0-1 0,0 1 0,3 1 0,39 21 0,7-7 0,-47-16 0,0 0 0,0-1 0,0 1 0,0-1 0,0 0 0,0 0 0,0 0 0,0 0 0,0-1 0,0 1 0,5-3 0,-8 3 0,0-1 0,0 0 0,-1 1 0,1-1 0,0 0 0,-1 1 0,1-1 0,0 0 0,-1 0 0,1 0 0,-1 0 0,0 1 0,1-1 0,-1 0 0,0 0 0,1 0 0,-1 0 0,0 0 0,0 0 0,0 0 0,0 0 0,0 0 0,0 0 0,0 0 0,0 0 0,0 0 0,0 0 0,-1 0 0,1 0 0,0 0 0,-1-1 0,-15-36 0,12 30 0,4 8 0,0 0 0,0-1 0,0 1 0,0 0 0,0-1 0,0 1 0,0 0 0,0-1 0,0 1 0,0 0 0,-1-1 0,1 1 0,0 0 0,0-1 0,0 1 0,0 0 0,-1 0 0,1-1 0,0 1 0,0 0 0,-1-1 0,1 1 0,0 0 0,0 0 0,-1 0 0,1-1 0,0 1 0,-1 0 0,1 0 0,0 0 0,-1 0 0,1 0 0,0 0 0,-1 0 0,1 0 0,0-1 0,-1 1 0,1 0 0,-1 1 0,-3 14 0,5 26 0,2-21 0,0-1 0,-1 1 0,-1 0 0,-3 30 0,3 35 0,2-54 0,2 44 0,-5-31-1365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4:12:50.773"/>
    </inkml:context>
    <inkml:brush xml:id="br0">
      <inkml:brushProperty name="width" value="0.1" units="cm"/>
      <inkml:brushProperty name="height" value="0.1" units="cm"/>
      <inkml:brushProperty name="color" value="#FFFFFF"/>
    </inkml:brush>
  </inkml:definitions>
  <inkml:trace contextRef="#ctx0" brushRef="#br0">89 1 24575,'-1'28'0,"0"1"0,-7 33 0,-18 109 0,19-112 0,2-28 0,-1 49 0,7-25 0,-2 65 0,-7-72 0,5-35 0,1 1 0,-1 17 0,4 92 0,-3 54 0,-6-129 0,5-36 0,0 1 0,0 20 0,3 65 0,4-124 0,14-52 0,-5 37 0,-1-1 0,-3 0 0,7-83 0,-16 123 0,-2-219 0,-6 179 0,6 35 0,1 0 0,-1 0 0,1-1 0,0 1 0,1-1 0,0 1 0,1-12 0,7-48 0,-2-1 0,-5-104 0,1 219 0,-3 0 0,-1-1 0,-2 1 0,-14 61 0,12-81 0,3 1 0,-2 53 0,-1 19 0,-1-26 0,4 96 0,3-134 0,3-16 0,-3-20 0,0 0 0,0 0 0,0 1 0,0-1 0,1 0 0,-1 1 0,0-1 0,0 0 0,0 0 0,0 1 0,1-1 0,-1 0 0,0 0 0,0 0 0,1 1 0,-1-1 0,0 0 0,0 0 0,1 0 0,-1 0 0,0 0 0,0 0 0,1 1 0,-1-1 0,0 0 0,1 0 0,-1 0 0,0 0 0,1 0 0,-1 0 0,2-1 0,0 0 0,-1 0 0,1 0 0,-1 0 0,0-1 0,1 1 0,-1 0 0,0-1 0,0 1 0,1-1 0,-1 1 0,0-1 0,-1 0 0,1 1 0,1-5 0,4-10 0,-1-1 0,0-1 0,-2 1 0,0-1 0,-1 0 0,0 1 0,-2-24 0,4-35 0,16-212 0,-18 275 0,2-21 0,-3 31 0,-1 4 0,1 18 0,-2 12 0,0-1 0,-9 42 0,6-44 0,1 2 0,2-1 0,2 30 0,-2 43 0,1-92 0,-2-1 0,1 1 0,-1 0 0,-5 13 0,3-44 0,5-19 0,2 0 0,2 1 0,14-55 0,6-49 0,-9 4 0,-16 272 0,1-57 0,-1 961 0,-1-1015 0,-7 36 0,4-36 0,-1 35 0,6 348-1365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4:13:15.019"/>
    </inkml:context>
    <inkml:brush xml:id="br0">
      <inkml:brushProperty name="width" value="0.1" units="cm"/>
      <inkml:brushProperty name="height" value="0.1" units="cm"/>
      <inkml:brushProperty name="color" value="#FFFFFF"/>
    </inkml:brush>
  </inkml:definitions>
  <inkml:trace contextRef="#ctx0" brushRef="#br0">3 2 24575,'0'-1'0,"0"0"0,0 1 0,0 1 0,0 1 0,0 2 0,0-1 0,0 2 0,-1-2 0,0 1 0,0-2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4:14:02.256"/>
    </inkml:context>
    <inkml:brush xml:id="br0">
      <inkml:brushProperty name="width" value="0.05" units="cm"/>
      <inkml:brushProperty name="height" value="0.05" units="cm"/>
      <inkml:brushProperty name="color" value="#FFFFFF"/>
    </inkml:brush>
  </inkml:definitions>
  <inkml:trace contextRef="#ctx0" brushRef="#br0">3 1 24575,'-1'24'0,"0"-17"0,1 0 0,0 1 0,0-1 0,0 0 0,1 1 0,2 8 0,-3-15-19,1-1 0,0 1 0,-1 0 0,1 0 0,0-1-1,0 1 1,-1 0 0,1-1 0,0 1 0,0-1 0,0 1 0,0-1-1,0 1 1,0-1 0,0 0 0,0 1 0,-1-1 0,1 0 0,0 0-1,0 0 1,1 0 0,-1 0 0,0 0 0,0 0 0,0 0 0,0 0 0,0 0-1,1-1 1,1 1-791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4:14:13.681"/>
    </inkml:context>
    <inkml:brush xml:id="br0">
      <inkml:brushProperty name="width" value="0.05" units="cm"/>
      <inkml:brushProperty name="height" value="0.05" units="cm"/>
      <inkml:brushProperty name="color" value="#FFFFFF"/>
    </inkml:brush>
  </inkml:definitions>
  <inkml:trace contextRef="#ctx0" brushRef="#br0">1 0 24575,'0'349'0,"4"-262"0,-4-55-1365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4:14:39.512"/>
    </inkml:context>
    <inkml:brush xml:id="br0">
      <inkml:brushProperty name="width" value="0.05" units="cm"/>
      <inkml:brushProperty name="height" value="0.05" units="cm"/>
      <inkml:brushProperty name="color" value="#FFFFFF"/>
    </inkml:brush>
  </inkml:definitions>
  <inkml:trace contextRef="#ctx0" brushRef="#br0">46 1 24575,'0'31'0,"-2"0"0,-8 41 0,-3 40 0,5-51 0,3-31 0,-1 48 0,7-60 0,0-12 0,-1 0 0,0 0 0,0 0 0,-1 0 0,-1 10 0,13-36 0,-8 17 0,-1-1 0,0 1 0,0-1 0,0 0 0,0 1 0,-1-1 0,2-4 0,35-136 0,-36 109 0,-3 31 0,1 1 0,0-1 0,0 0 0,0 0 0,0 0 0,0 1 0,1-1 0,0 0 0,0 1 0,0-1 0,0 0 0,1 1 0,-1 0 0,1-1 0,2-3 0,2-2 0,-1 2 0,-3 19 0,-4 2 0,0-1 0,-6 23 0,-3 18 0,-2 127 0,5-102 0,4-52 0,-1 41 0,0 7 0,3-65 0,5-26 0,6-31 0,-9 47 0,0 0 0,0 0 0,0 1 0,0-1 0,0 0 0,0 0 0,0 0 0,0 0 0,0 0 0,0 0 0,0 0 0,0 0 0,0 0 0,0 0 0,0 0 0,0 0 0,0 0 0,0 0 0,0 0 0,0 0 0,0 0 0,0 0 0,1 0 0,-1 0 0,0 0 0,0 0 0,0 0 0,0 0 0,0 0 0,0 0 0,0 0 0,0 0 0,0 0 0,0 0 0,0 0 0,0 0 0,0 0 0,0 0 0,1 0 0,-1 14 0,-2 28 0,1-29 0,-1 42 0,-17 209 0,18-238 0,1-24 0,0-3 0,0-15 0,5-100 0,-6 82 0,0 20 0,0 0 0,1-1 0,1 1 0,0 0 0,1 0 0,5-16 0,-5 25 0,0-1 0,1 1 0,0 0 0,0 0 0,0 0 0,1 0 0,0 0 0,0 1 0,0 0 0,0 0 0,1 0 0,-1 0 0,9-4 0,4-2 0,1 1 0,32-11 0,-23 9 0,-20 9 0,1 0 0,0 0 0,-1 0 0,1 1 0,0 0 0,0 0 0,0 1 0,8 0 0,-12 1 0,0-1 0,0 0 0,0 1 0,0 0 0,0 0 0,0 0 0,0 0 0,-1 1 0,1 0 0,0-1 0,-1 1 0,1 1 0,-1-1 0,0 0 0,0 1 0,0 0 0,5 4 0,-6-2 0,1 0 0,-1 0 0,0 1 0,0-1 0,0 0 0,-1 1 0,0-1 0,0 1 0,0-1 0,-1 1 0,0 0 0,-1 7 0,0 2 0,0 0 0,-1-1 0,-7 23 0,4-23 0,0 1 0,-1-1 0,-11 18 0,15-27 0,-1 0 0,0 0 0,-1-1 0,1 1 0,-1-1 0,0 0 0,0 0 0,0 0 0,0-1 0,-1 1 0,0-1 0,-7 4 0,10-6 11,-34 11 317,34-11-423,1-1 0,-1 0 1,0 1-1,1-1 0,-1 0 1,0 0-1,0 1 0,1-2 1,-1 1-1,0 0 0,0 0 1,1 0-1,-1-1 1,0 1-1,1-1 0,-1 1 1,-2-2-1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BB5AF-E102-43A0-8087-85FE23323EDB}" type="datetimeFigureOut">
              <a:t>29/9/2023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59A5D-2D22-4980-90F6-49D4A6110145}" type="slidenum">
              <a:t>‹Nº›</a:t>
            </a:fld>
            <a:endParaRPr lang="es-ES"/>
          </a:p>
        </p:txBody>
      </p:sp>
    </p:spTree>
    <p:extLst>
      <p:ext uri="{BB962C8B-B14F-4D97-AF65-F5344CB8AC3E}">
        <p14:creationId xmlns:p14="http://schemas.microsoft.com/office/powerpoint/2010/main" val="52629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db14cee540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b14cee540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665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38D311C5-0D11-4F3C-AA36-D2F1A7BC19E4}" type="datetimeFigureOut">
              <a:rPr lang="es-ES" smtClean="0"/>
              <a:t>29/09/2023</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DCB489B5-240A-4EA6-8D45-55FBEEB2E681}" type="slidenum">
              <a:rPr lang="es-ES" smtClean="0"/>
              <a:t>‹Nº›</a:t>
            </a:fld>
            <a:endParaRPr lang="es-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10590"/>
            <a:ext cx="12191999" cy="6879182"/>
          </a:xfrm>
          <a:prstGeom prst="rect">
            <a:avLst/>
          </a:prstGeom>
        </p:spPr>
      </p:pic>
      <p:cxnSp>
        <p:nvCxnSpPr>
          <p:cNvPr id="8" name="Google Shape;111;p16">
            <a:extLst>
              <a:ext uri="{FF2B5EF4-FFF2-40B4-BE49-F238E27FC236}">
                <a16:creationId xmlns:a16="http://schemas.microsoft.com/office/drawing/2014/main" id="{42AAC4E1-B5EE-2800-130E-4F641245D525}"/>
              </a:ext>
            </a:extLst>
          </p:cNvPr>
          <p:cNvCxnSpPr/>
          <p:nvPr userDrawn="1"/>
        </p:nvCxnSpPr>
        <p:spPr>
          <a:xfrm>
            <a:off x="758755" y="1544324"/>
            <a:ext cx="0" cy="3289500"/>
          </a:xfrm>
          <a:prstGeom prst="straightConnector1">
            <a:avLst/>
          </a:prstGeom>
          <a:noFill/>
          <a:ln w="19050" cap="flat" cmpd="sng">
            <a:solidFill>
              <a:srgbClr val="4B6464"/>
            </a:solidFill>
            <a:prstDash val="solid"/>
            <a:round/>
            <a:headEnd type="none" w="med" len="med"/>
            <a:tailEnd type="none" w="med" len="med"/>
          </a:ln>
        </p:spPr>
      </p:cxnSp>
      <p:cxnSp>
        <p:nvCxnSpPr>
          <p:cNvPr id="9" name="Google Shape;138;p20">
            <a:extLst>
              <a:ext uri="{FF2B5EF4-FFF2-40B4-BE49-F238E27FC236}">
                <a16:creationId xmlns:a16="http://schemas.microsoft.com/office/drawing/2014/main" id="{C8221918-E6DC-5C1D-980E-FA08D9EB1F85}"/>
              </a:ext>
            </a:extLst>
          </p:cNvPr>
          <p:cNvCxnSpPr/>
          <p:nvPr userDrawn="1"/>
        </p:nvCxnSpPr>
        <p:spPr>
          <a:xfrm>
            <a:off x="11431303" y="1168183"/>
            <a:ext cx="0" cy="3139800"/>
          </a:xfrm>
          <a:prstGeom prst="straightConnector1">
            <a:avLst/>
          </a:prstGeom>
          <a:noFill/>
          <a:ln w="19050" cap="flat" cmpd="sng">
            <a:solidFill>
              <a:srgbClr val="4B6464"/>
            </a:solidFill>
            <a:prstDash val="solid"/>
            <a:round/>
            <a:headEnd type="none" w="med" len="med"/>
            <a:tailEnd type="none" w="med" len="med"/>
          </a:ln>
        </p:spPr>
      </p:cxnSp>
    </p:spTree>
    <p:extLst>
      <p:ext uri="{BB962C8B-B14F-4D97-AF65-F5344CB8AC3E}">
        <p14:creationId xmlns:p14="http://schemas.microsoft.com/office/powerpoint/2010/main" val="145820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6172200" y="1825625"/>
            <a:ext cx="5181600" cy="4351338"/>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4C67E94B-820E-4E9B-8A97-9532FB854667}" type="datetimeFigureOut">
              <a:rPr lang="es-ES" smtClean="0"/>
              <a:t>29/09/2023</a:t>
            </a:fld>
            <a:endParaRPr lang="es-E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26749052-29BB-4705-B7CF-BEFD168C66C4}" type="slidenum">
              <a:rPr lang="es-ES" smtClean="0"/>
              <a:t>‹Nº›</a:t>
            </a:fld>
            <a:endParaRPr lang="es-ES"/>
          </a:p>
        </p:txBody>
      </p:sp>
    </p:spTree>
    <p:extLst>
      <p:ext uri="{BB962C8B-B14F-4D97-AF65-F5344CB8AC3E}">
        <p14:creationId xmlns:p14="http://schemas.microsoft.com/office/powerpoint/2010/main" val="296483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4C67E94B-820E-4E9B-8A97-9532FB854667}" type="datetimeFigureOut">
              <a:rPr lang="es-ES" smtClean="0"/>
              <a:t>29/09/2023</a:t>
            </a:fld>
            <a:endParaRPr lang="es-ES"/>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26749052-29BB-4705-B7CF-BEFD168C66C4}" type="slidenum">
              <a:rPr lang="es-ES" smtClean="0"/>
              <a:t>‹Nº›</a:t>
            </a:fld>
            <a:endParaRPr lang="es-ES"/>
          </a:p>
        </p:txBody>
      </p:sp>
    </p:spTree>
    <p:extLst>
      <p:ext uri="{BB962C8B-B14F-4D97-AF65-F5344CB8AC3E}">
        <p14:creationId xmlns:p14="http://schemas.microsoft.com/office/powerpoint/2010/main" val="3106456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dirty="0"/>
              <a:t>Haga clic para modificar el estilo de título del patrón</a:t>
            </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4C67E94B-820E-4E9B-8A97-9532FB854667}" type="datetimeFigureOut">
              <a:rPr lang="es-ES" smtClean="0"/>
              <a:t>29/09/2023</a:t>
            </a:fld>
            <a:endParaRPr lang="es-ES"/>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26749052-29BB-4705-B7CF-BEFD168C66C4}" type="slidenum">
              <a:rPr lang="es-ES" smtClean="0"/>
              <a:t>‹Nº›</a:t>
            </a:fld>
            <a:endParaRPr lang="es-ES"/>
          </a:p>
        </p:txBody>
      </p:sp>
    </p:spTree>
    <p:extLst>
      <p:ext uri="{BB962C8B-B14F-4D97-AF65-F5344CB8AC3E}">
        <p14:creationId xmlns:p14="http://schemas.microsoft.com/office/powerpoint/2010/main" val="715723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4C67E94B-820E-4E9B-8A97-9532FB854667}" type="datetimeFigureOut">
              <a:rPr lang="es-ES" smtClean="0"/>
              <a:t>29/09/2023</a:t>
            </a:fld>
            <a:endParaRPr lang="es-ES"/>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26749052-29BB-4705-B7CF-BEFD168C66C4}" type="slidenum">
              <a:rPr lang="es-ES" smtClean="0"/>
              <a:t>‹Nº›</a:t>
            </a:fld>
            <a:endParaRPr lang="es-ES"/>
          </a:p>
        </p:txBody>
      </p:sp>
      <p:cxnSp>
        <p:nvCxnSpPr>
          <p:cNvPr id="5" name="Google Shape;111;p16">
            <a:extLst>
              <a:ext uri="{FF2B5EF4-FFF2-40B4-BE49-F238E27FC236}">
                <a16:creationId xmlns:a16="http://schemas.microsoft.com/office/drawing/2014/main" id="{100A50D2-4B2F-95E3-8929-054A3B040B75}"/>
              </a:ext>
            </a:extLst>
          </p:cNvPr>
          <p:cNvCxnSpPr/>
          <p:nvPr userDrawn="1"/>
        </p:nvCxnSpPr>
        <p:spPr>
          <a:xfrm>
            <a:off x="758755" y="1544324"/>
            <a:ext cx="0" cy="3289500"/>
          </a:xfrm>
          <a:prstGeom prst="straightConnector1">
            <a:avLst/>
          </a:prstGeom>
          <a:noFill/>
          <a:ln w="19050" cap="flat" cmpd="sng">
            <a:solidFill>
              <a:srgbClr val="4B6464"/>
            </a:solidFill>
            <a:prstDash val="solid"/>
            <a:round/>
            <a:headEnd type="none" w="med" len="med"/>
            <a:tailEnd type="none" w="med" len="med"/>
          </a:ln>
        </p:spPr>
      </p:cxnSp>
      <p:cxnSp>
        <p:nvCxnSpPr>
          <p:cNvPr id="6" name="Google Shape;138;p20">
            <a:extLst>
              <a:ext uri="{FF2B5EF4-FFF2-40B4-BE49-F238E27FC236}">
                <a16:creationId xmlns:a16="http://schemas.microsoft.com/office/drawing/2014/main" id="{1BD575B7-E908-B9B6-7E6D-4D309A13D575}"/>
              </a:ext>
            </a:extLst>
          </p:cNvPr>
          <p:cNvCxnSpPr/>
          <p:nvPr userDrawn="1"/>
        </p:nvCxnSpPr>
        <p:spPr>
          <a:xfrm>
            <a:off x="11431303" y="1168183"/>
            <a:ext cx="0" cy="3139800"/>
          </a:xfrm>
          <a:prstGeom prst="straightConnector1">
            <a:avLst/>
          </a:prstGeom>
          <a:noFill/>
          <a:ln w="19050" cap="flat" cmpd="sng">
            <a:solidFill>
              <a:srgbClr val="4B6464"/>
            </a:solidFill>
            <a:prstDash val="solid"/>
            <a:round/>
            <a:headEnd type="none" w="med" len="med"/>
            <a:tailEnd type="none" w="med" len="med"/>
          </a:ln>
        </p:spPr>
      </p:cxnSp>
    </p:spTree>
    <p:extLst>
      <p:ext uri="{BB962C8B-B14F-4D97-AF65-F5344CB8AC3E}">
        <p14:creationId xmlns:p14="http://schemas.microsoft.com/office/powerpoint/2010/main" val="886835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4C67E94B-820E-4E9B-8A97-9532FB854667}" type="datetimeFigureOut">
              <a:rPr lang="es-ES" smtClean="0"/>
              <a:t>29/09/2023</a:t>
            </a:fld>
            <a:endParaRPr lang="es-ES"/>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26749052-29BB-4705-B7CF-BEFD168C66C4}" type="slidenum">
              <a:rPr lang="es-ES" smtClean="0"/>
              <a:t>‹Nº›</a:t>
            </a:fld>
            <a:endParaRPr lang="es-ES"/>
          </a:p>
        </p:txBody>
      </p:sp>
      <p:sp>
        <p:nvSpPr>
          <p:cNvPr id="5" name="Rectángulo 4">
            <a:extLst>
              <a:ext uri="{FF2B5EF4-FFF2-40B4-BE49-F238E27FC236}">
                <a16:creationId xmlns:a16="http://schemas.microsoft.com/office/drawing/2014/main" id="{FEB1D815-BD38-0B51-0954-4707080D1AE7}"/>
              </a:ext>
            </a:extLst>
          </p:cNvPr>
          <p:cNvSpPr/>
          <p:nvPr userDrawn="1"/>
        </p:nvSpPr>
        <p:spPr>
          <a:xfrm>
            <a:off x="1061545" y="1366345"/>
            <a:ext cx="3930869" cy="28903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Google Shape;111;p16">
            <a:extLst>
              <a:ext uri="{FF2B5EF4-FFF2-40B4-BE49-F238E27FC236}">
                <a16:creationId xmlns:a16="http://schemas.microsoft.com/office/drawing/2014/main" id="{6248CCAD-E2DA-BFA3-14A7-BE644A9EB90F}"/>
              </a:ext>
            </a:extLst>
          </p:cNvPr>
          <p:cNvCxnSpPr/>
          <p:nvPr userDrawn="1"/>
        </p:nvCxnSpPr>
        <p:spPr>
          <a:xfrm>
            <a:off x="758755" y="1544324"/>
            <a:ext cx="0" cy="3289500"/>
          </a:xfrm>
          <a:prstGeom prst="straightConnector1">
            <a:avLst/>
          </a:prstGeom>
          <a:noFill/>
          <a:ln w="19050" cap="flat" cmpd="sng">
            <a:solidFill>
              <a:srgbClr val="4B6464"/>
            </a:solidFill>
            <a:prstDash val="solid"/>
            <a:round/>
            <a:headEnd type="none" w="med" len="med"/>
            <a:tailEnd type="none" w="med" len="med"/>
          </a:ln>
        </p:spPr>
      </p:cxnSp>
      <p:cxnSp>
        <p:nvCxnSpPr>
          <p:cNvPr id="7" name="Google Shape;138;p20">
            <a:extLst>
              <a:ext uri="{FF2B5EF4-FFF2-40B4-BE49-F238E27FC236}">
                <a16:creationId xmlns:a16="http://schemas.microsoft.com/office/drawing/2014/main" id="{4BA32137-D2B8-0B33-09EE-D7629C1897E8}"/>
              </a:ext>
            </a:extLst>
          </p:cNvPr>
          <p:cNvCxnSpPr/>
          <p:nvPr userDrawn="1"/>
        </p:nvCxnSpPr>
        <p:spPr>
          <a:xfrm>
            <a:off x="11431303" y="1168183"/>
            <a:ext cx="0" cy="3139800"/>
          </a:xfrm>
          <a:prstGeom prst="straightConnector1">
            <a:avLst/>
          </a:prstGeom>
          <a:noFill/>
          <a:ln w="19050" cap="flat" cmpd="sng">
            <a:solidFill>
              <a:srgbClr val="4B6464"/>
            </a:solidFill>
            <a:prstDash val="solid"/>
            <a:round/>
            <a:headEnd type="none" w="med" len="med"/>
            <a:tailEnd type="none" w="med" len="med"/>
          </a:ln>
        </p:spPr>
      </p:cxnSp>
    </p:spTree>
    <p:extLst>
      <p:ext uri="{BB962C8B-B14F-4D97-AF65-F5344CB8AC3E}">
        <p14:creationId xmlns:p14="http://schemas.microsoft.com/office/powerpoint/2010/main" val="2039452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atin typeface="Roboto" panose="02000000000000000000" pitchFamily="2" charset="0"/>
                <a:ea typeface="Roboto" panose="02000000000000000000" pitchFamily="2" charset="0"/>
                <a:cs typeface="Roboto" panose="02000000000000000000" pitchFamily="2" charset="0"/>
              </a:defRPr>
            </a:lvl1pPr>
            <a:lvl2pPr>
              <a:defRPr sz="2800">
                <a:latin typeface="Roboto" panose="02000000000000000000" pitchFamily="2" charset="0"/>
                <a:ea typeface="Roboto" panose="02000000000000000000" pitchFamily="2" charset="0"/>
                <a:cs typeface="Roboto" panose="02000000000000000000" pitchFamily="2" charset="0"/>
              </a:defRPr>
            </a:lvl2pPr>
            <a:lvl3pPr>
              <a:defRPr sz="2400">
                <a:latin typeface="Roboto" panose="02000000000000000000" pitchFamily="2" charset="0"/>
                <a:ea typeface="Roboto" panose="02000000000000000000" pitchFamily="2" charset="0"/>
                <a:cs typeface="Roboto" panose="02000000000000000000" pitchFamily="2" charset="0"/>
              </a:defRPr>
            </a:lvl3pPr>
            <a:lvl4pPr>
              <a:defRPr sz="2000">
                <a:latin typeface="Roboto" panose="02000000000000000000" pitchFamily="2" charset="0"/>
                <a:ea typeface="Roboto" panose="02000000000000000000" pitchFamily="2" charset="0"/>
                <a:cs typeface="Roboto" panose="02000000000000000000" pitchFamily="2" charset="0"/>
              </a:defRPr>
            </a:lvl4pPr>
            <a:lvl5pPr>
              <a:defRPr sz="2000">
                <a:latin typeface="Roboto" panose="02000000000000000000" pitchFamily="2" charset="0"/>
                <a:ea typeface="Roboto" panose="02000000000000000000" pitchFamily="2" charset="0"/>
                <a:cs typeface="Roboto" panose="02000000000000000000" pitchFamily="2" charset="0"/>
              </a:defRPr>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atin typeface="Roboto" panose="02000000000000000000" pitchFamily="2" charset="0"/>
                <a:ea typeface="Roboto" panose="02000000000000000000" pitchFamily="2" charset="0"/>
                <a:cs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4C67E94B-820E-4E9B-8A97-9532FB854667}" type="datetimeFigureOut">
              <a:rPr lang="es-ES" smtClean="0"/>
              <a:t>29/09/2023</a:t>
            </a:fld>
            <a:endParaRPr lang="es-E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26749052-29BB-4705-B7CF-BEFD168C66C4}" type="slidenum">
              <a:rPr lang="es-ES" smtClean="0"/>
              <a:t>‹Nº›</a:t>
            </a:fld>
            <a:endParaRPr lang="es-ES"/>
          </a:p>
        </p:txBody>
      </p:sp>
    </p:spTree>
    <p:extLst>
      <p:ext uri="{BB962C8B-B14F-4D97-AF65-F5344CB8AC3E}">
        <p14:creationId xmlns:p14="http://schemas.microsoft.com/office/powerpoint/2010/main" val="1260396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atin typeface="Roboto" panose="02000000000000000000" pitchFamily="2" charset="0"/>
                <a:ea typeface="Roboto" panose="02000000000000000000" pitchFamily="2" charset="0"/>
                <a:cs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4C67E94B-820E-4E9B-8A97-9532FB854667}" type="datetimeFigureOut">
              <a:rPr lang="es-ES" smtClean="0"/>
              <a:t>29/09/2023</a:t>
            </a:fld>
            <a:endParaRPr lang="es-E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26749052-29BB-4705-B7CF-BEFD168C66C4}" type="slidenum">
              <a:rPr lang="es-ES" smtClean="0"/>
              <a:t>‹Nº›</a:t>
            </a:fld>
            <a:endParaRPr lang="es-ES"/>
          </a:p>
        </p:txBody>
      </p:sp>
    </p:spTree>
    <p:extLst>
      <p:ext uri="{BB962C8B-B14F-4D97-AF65-F5344CB8AC3E}">
        <p14:creationId xmlns:p14="http://schemas.microsoft.com/office/powerpoint/2010/main" val="2109069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4C67E94B-820E-4E9B-8A97-9532FB854667}" type="datetimeFigureOut">
              <a:rPr lang="es-ES" smtClean="0"/>
              <a:t>29/09/2023</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26749052-29BB-4705-B7CF-BEFD168C66C4}" type="slidenum">
              <a:rPr lang="es-ES" smtClean="0"/>
              <a:t>‹Nº›</a:t>
            </a:fld>
            <a:endParaRPr lang="es-ES"/>
          </a:p>
        </p:txBody>
      </p:sp>
    </p:spTree>
    <p:extLst>
      <p:ext uri="{BB962C8B-B14F-4D97-AF65-F5344CB8AC3E}">
        <p14:creationId xmlns:p14="http://schemas.microsoft.com/office/powerpoint/2010/main" val="1721836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dirty="0"/>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lvl1pPr>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4C67E94B-820E-4E9B-8A97-9532FB854667}" type="datetimeFigureOut">
              <a:rPr lang="es-ES" smtClean="0"/>
              <a:t>29/09/2023</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26749052-29BB-4705-B7CF-BEFD168C66C4}" type="slidenum">
              <a:rPr lang="es-ES" smtClean="0"/>
              <a:t>‹Nº›</a:t>
            </a:fld>
            <a:endParaRPr lang="es-ES"/>
          </a:p>
        </p:txBody>
      </p:sp>
    </p:spTree>
    <p:extLst>
      <p:ext uri="{BB962C8B-B14F-4D97-AF65-F5344CB8AC3E}">
        <p14:creationId xmlns:p14="http://schemas.microsoft.com/office/powerpoint/2010/main" val="2297315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10590"/>
            <a:ext cx="12191999" cy="6879182"/>
          </a:xfrm>
          <a:prstGeom prst="rect">
            <a:avLst/>
          </a:prstGeom>
        </p:spPr>
      </p:pic>
      <p:sp>
        <p:nvSpPr>
          <p:cNvPr id="2" name="Título 1"/>
          <p:cNvSpPr>
            <a:spLocks noGrp="1"/>
          </p:cNvSpPr>
          <p:nvPr>
            <p:ph type="title"/>
          </p:nvPr>
        </p:nvSpPr>
        <p:spPr>
          <a:xfrm>
            <a:off x="838200" y="1219140"/>
            <a:ext cx="10515600" cy="1325563"/>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838200" y="3122761"/>
            <a:ext cx="10515600" cy="3054201"/>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38D311C5-0D11-4F3C-AA36-D2F1A7BC19E4}" type="datetimeFigureOut">
              <a:rPr lang="es-ES" smtClean="0"/>
              <a:t>29/09/2023</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DCB489B5-240A-4EA6-8D45-55FBEEB2E681}" type="slidenum">
              <a:rPr lang="es-ES" smtClean="0"/>
              <a:t>‹Nº›</a:t>
            </a:fld>
            <a:endParaRPr lang="es-ES"/>
          </a:p>
        </p:txBody>
      </p:sp>
      <p:cxnSp>
        <p:nvCxnSpPr>
          <p:cNvPr id="8" name="Google Shape;111;p16">
            <a:extLst>
              <a:ext uri="{FF2B5EF4-FFF2-40B4-BE49-F238E27FC236}">
                <a16:creationId xmlns:a16="http://schemas.microsoft.com/office/drawing/2014/main" id="{3E6BFC15-3320-326E-94FA-3A25EE5088EB}"/>
              </a:ext>
            </a:extLst>
          </p:cNvPr>
          <p:cNvCxnSpPr/>
          <p:nvPr userDrawn="1"/>
        </p:nvCxnSpPr>
        <p:spPr>
          <a:xfrm>
            <a:off x="758755" y="1544324"/>
            <a:ext cx="0" cy="3289500"/>
          </a:xfrm>
          <a:prstGeom prst="straightConnector1">
            <a:avLst/>
          </a:prstGeom>
          <a:noFill/>
          <a:ln w="19050" cap="flat" cmpd="sng">
            <a:solidFill>
              <a:srgbClr val="4B6464"/>
            </a:solidFill>
            <a:prstDash val="solid"/>
            <a:round/>
            <a:headEnd type="none" w="med" len="med"/>
            <a:tailEnd type="none" w="med" len="med"/>
          </a:ln>
        </p:spPr>
      </p:cxnSp>
      <p:cxnSp>
        <p:nvCxnSpPr>
          <p:cNvPr id="9" name="Google Shape;138;p20">
            <a:extLst>
              <a:ext uri="{FF2B5EF4-FFF2-40B4-BE49-F238E27FC236}">
                <a16:creationId xmlns:a16="http://schemas.microsoft.com/office/drawing/2014/main" id="{75EB68B0-56E8-ACC8-1A74-2D7FEC1242C1}"/>
              </a:ext>
            </a:extLst>
          </p:cNvPr>
          <p:cNvCxnSpPr/>
          <p:nvPr userDrawn="1"/>
        </p:nvCxnSpPr>
        <p:spPr>
          <a:xfrm>
            <a:off x="11431303" y="1168183"/>
            <a:ext cx="0" cy="3139800"/>
          </a:xfrm>
          <a:prstGeom prst="straightConnector1">
            <a:avLst/>
          </a:prstGeom>
          <a:noFill/>
          <a:ln w="19050" cap="flat" cmpd="sng">
            <a:solidFill>
              <a:srgbClr val="4B6464"/>
            </a:solidFill>
            <a:prstDash val="solid"/>
            <a:round/>
            <a:headEnd type="none" w="med" len="med"/>
            <a:tailEnd type="none" w="med" len="med"/>
          </a:ln>
        </p:spPr>
      </p:cxnSp>
    </p:spTree>
    <p:extLst>
      <p:ext uri="{BB962C8B-B14F-4D97-AF65-F5344CB8AC3E}">
        <p14:creationId xmlns:p14="http://schemas.microsoft.com/office/powerpoint/2010/main" val="240203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10590"/>
            <a:ext cx="12191999" cy="6879182"/>
          </a:xfrm>
          <a:prstGeom prst="rect">
            <a:avLst/>
          </a:prstGeom>
        </p:spPr>
      </p:pic>
      <p:sp>
        <p:nvSpPr>
          <p:cNvPr id="2" name="Título 1"/>
          <p:cNvSpPr>
            <a:spLocks noGrp="1"/>
          </p:cNvSpPr>
          <p:nvPr>
            <p:ph type="title"/>
          </p:nvPr>
        </p:nvSpPr>
        <p:spPr>
          <a:xfrm>
            <a:off x="831850" y="1709738"/>
            <a:ext cx="10515600" cy="2852737"/>
          </a:xfrm>
          <a:prstGeom prst="rect">
            <a:avLst/>
          </a:prstGeom>
        </p:spPr>
        <p:txBody>
          <a:bodyPr anchor="b"/>
          <a:lstStyle>
            <a:lvl1pPr>
              <a:defRPr sz="6000">
                <a:latin typeface="Roboto" panose="02000000000000000000" pitchFamily="2" charset="0"/>
                <a:ea typeface="Roboto" panose="02000000000000000000" pitchFamily="2" charset="0"/>
                <a:cs typeface="Roboto" panose="02000000000000000000" pitchFamily="2" charset="0"/>
              </a:defRPr>
            </a:lvl1pPr>
          </a:lstStyle>
          <a:p>
            <a:r>
              <a:rPr lang="es-ES" dirty="0"/>
              <a:t>Haga clic para modificar el estilo de título del patrón</a:t>
            </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38D311C5-0D11-4F3C-AA36-D2F1A7BC19E4}" type="datetimeFigureOut">
              <a:rPr lang="es-ES" smtClean="0"/>
              <a:t>29/09/2023</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DCB489B5-240A-4EA6-8D45-55FBEEB2E681}" type="slidenum">
              <a:rPr lang="es-ES" smtClean="0"/>
              <a:t>‹Nº›</a:t>
            </a:fld>
            <a:endParaRPr lang="es-ES"/>
          </a:p>
        </p:txBody>
      </p:sp>
      <p:cxnSp>
        <p:nvCxnSpPr>
          <p:cNvPr id="8" name="Google Shape;111;p16">
            <a:extLst>
              <a:ext uri="{FF2B5EF4-FFF2-40B4-BE49-F238E27FC236}">
                <a16:creationId xmlns:a16="http://schemas.microsoft.com/office/drawing/2014/main" id="{A6859447-5FC7-9057-CD4A-C28400174429}"/>
              </a:ext>
            </a:extLst>
          </p:cNvPr>
          <p:cNvCxnSpPr/>
          <p:nvPr userDrawn="1"/>
        </p:nvCxnSpPr>
        <p:spPr>
          <a:xfrm>
            <a:off x="720254" y="2564602"/>
            <a:ext cx="0" cy="3289500"/>
          </a:xfrm>
          <a:prstGeom prst="straightConnector1">
            <a:avLst/>
          </a:prstGeom>
          <a:noFill/>
          <a:ln w="19050" cap="flat" cmpd="sng">
            <a:solidFill>
              <a:srgbClr val="4B6464"/>
            </a:solidFill>
            <a:prstDash val="solid"/>
            <a:round/>
            <a:headEnd type="none" w="med" len="med"/>
            <a:tailEnd type="none" w="med" len="med"/>
          </a:ln>
        </p:spPr>
      </p:cxnSp>
      <p:cxnSp>
        <p:nvCxnSpPr>
          <p:cNvPr id="9" name="Google Shape;138;p20">
            <a:extLst>
              <a:ext uri="{FF2B5EF4-FFF2-40B4-BE49-F238E27FC236}">
                <a16:creationId xmlns:a16="http://schemas.microsoft.com/office/drawing/2014/main" id="{183CD999-0194-3C4B-6FEB-F3BC4B4F39FD}"/>
              </a:ext>
            </a:extLst>
          </p:cNvPr>
          <p:cNvCxnSpPr/>
          <p:nvPr userDrawn="1"/>
        </p:nvCxnSpPr>
        <p:spPr>
          <a:xfrm>
            <a:off x="11431303" y="1168183"/>
            <a:ext cx="0" cy="3139800"/>
          </a:xfrm>
          <a:prstGeom prst="straightConnector1">
            <a:avLst/>
          </a:prstGeom>
          <a:noFill/>
          <a:ln w="19050" cap="flat" cmpd="sng">
            <a:solidFill>
              <a:srgbClr val="4B6464"/>
            </a:solidFill>
            <a:prstDash val="solid"/>
            <a:round/>
            <a:headEnd type="none" w="med" len="med"/>
            <a:tailEnd type="none" w="med" len="med"/>
          </a:ln>
        </p:spPr>
      </p:cxnSp>
    </p:spTree>
    <p:extLst>
      <p:ext uri="{BB962C8B-B14F-4D97-AF65-F5344CB8AC3E}">
        <p14:creationId xmlns:p14="http://schemas.microsoft.com/office/powerpoint/2010/main" val="89325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10590"/>
            <a:ext cx="12191999" cy="6879182"/>
          </a:xfrm>
          <a:prstGeom prst="rect">
            <a:avLst/>
          </a:prstGeom>
        </p:spPr>
      </p:pic>
      <p:sp>
        <p:nvSpPr>
          <p:cNvPr id="2" name="Título 1"/>
          <p:cNvSpPr>
            <a:spLocks noGrp="1"/>
          </p:cNvSpPr>
          <p:nvPr>
            <p:ph type="title"/>
          </p:nvPr>
        </p:nvSpPr>
        <p:spPr>
          <a:xfrm>
            <a:off x="838200" y="1184536"/>
            <a:ext cx="10515600" cy="1325563"/>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es-ES" dirty="0"/>
              <a:t>Haga clic para modificar el estilo de título del patrón</a:t>
            </a:r>
          </a:p>
        </p:txBody>
      </p:sp>
      <p:sp>
        <p:nvSpPr>
          <p:cNvPr id="3" name="Marcador de contenido 2"/>
          <p:cNvSpPr>
            <a:spLocks noGrp="1"/>
          </p:cNvSpPr>
          <p:nvPr>
            <p:ph sz="half" idx="1"/>
          </p:nvPr>
        </p:nvSpPr>
        <p:spPr>
          <a:xfrm>
            <a:off x="838200" y="2700067"/>
            <a:ext cx="5181600" cy="3476895"/>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6172200" y="2700067"/>
            <a:ext cx="5181600" cy="3476896"/>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38D311C5-0D11-4F3C-AA36-D2F1A7BC19E4}" type="datetimeFigureOut">
              <a:rPr lang="es-ES" smtClean="0"/>
              <a:t>29/09/2023</a:t>
            </a:fld>
            <a:endParaRPr lang="es-E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DCB489B5-240A-4EA6-8D45-55FBEEB2E681}" type="slidenum">
              <a:rPr lang="es-ES" smtClean="0"/>
              <a:t>‹Nº›</a:t>
            </a:fld>
            <a:endParaRPr lang="es-ES"/>
          </a:p>
        </p:txBody>
      </p:sp>
      <p:cxnSp>
        <p:nvCxnSpPr>
          <p:cNvPr id="9" name="Google Shape;111;p16">
            <a:extLst>
              <a:ext uri="{FF2B5EF4-FFF2-40B4-BE49-F238E27FC236}">
                <a16:creationId xmlns:a16="http://schemas.microsoft.com/office/drawing/2014/main" id="{D13801E6-1344-36C6-73B0-B623B5065CCB}"/>
              </a:ext>
            </a:extLst>
          </p:cNvPr>
          <p:cNvCxnSpPr/>
          <p:nvPr userDrawn="1"/>
        </p:nvCxnSpPr>
        <p:spPr>
          <a:xfrm>
            <a:off x="720254" y="2887462"/>
            <a:ext cx="0" cy="3289500"/>
          </a:xfrm>
          <a:prstGeom prst="straightConnector1">
            <a:avLst/>
          </a:prstGeom>
          <a:noFill/>
          <a:ln w="19050" cap="flat" cmpd="sng">
            <a:solidFill>
              <a:srgbClr val="4B6464"/>
            </a:solidFill>
            <a:prstDash val="solid"/>
            <a:round/>
            <a:headEnd type="none" w="med" len="med"/>
            <a:tailEnd type="none" w="med" len="med"/>
          </a:ln>
        </p:spPr>
      </p:cxnSp>
      <p:cxnSp>
        <p:nvCxnSpPr>
          <p:cNvPr id="10" name="Google Shape;138;p20">
            <a:extLst>
              <a:ext uri="{FF2B5EF4-FFF2-40B4-BE49-F238E27FC236}">
                <a16:creationId xmlns:a16="http://schemas.microsoft.com/office/drawing/2014/main" id="{9EA4B798-9A1F-5BE0-1413-283EB3BC47A2}"/>
              </a:ext>
            </a:extLst>
          </p:cNvPr>
          <p:cNvCxnSpPr/>
          <p:nvPr userDrawn="1"/>
        </p:nvCxnSpPr>
        <p:spPr>
          <a:xfrm>
            <a:off x="11431303" y="1168183"/>
            <a:ext cx="0" cy="3139800"/>
          </a:xfrm>
          <a:prstGeom prst="straightConnector1">
            <a:avLst/>
          </a:prstGeom>
          <a:noFill/>
          <a:ln w="19050" cap="flat" cmpd="sng">
            <a:solidFill>
              <a:srgbClr val="4B6464"/>
            </a:solidFill>
            <a:prstDash val="solid"/>
            <a:round/>
            <a:headEnd type="none" w="med" len="med"/>
            <a:tailEnd type="none" w="med" len="med"/>
          </a:ln>
        </p:spPr>
      </p:cxnSp>
    </p:spTree>
    <p:extLst>
      <p:ext uri="{BB962C8B-B14F-4D97-AF65-F5344CB8AC3E}">
        <p14:creationId xmlns:p14="http://schemas.microsoft.com/office/powerpoint/2010/main" val="378592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10590"/>
            <a:ext cx="12191999" cy="6879182"/>
          </a:xfrm>
          <a:prstGeom prst="rect">
            <a:avLst/>
          </a:prstGeom>
        </p:spPr>
      </p:pic>
      <p:sp>
        <p:nvSpPr>
          <p:cNvPr id="2" name="Marcador de fecha 1"/>
          <p:cNvSpPr>
            <a:spLocks noGrp="1"/>
          </p:cNvSpPr>
          <p:nvPr>
            <p:ph type="dt" sz="half" idx="10"/>
          </p:nvPr>
        </p:nvSpPr>
        <p:spPr>
          <a:xfrm>
            <a:off x="838200" y="6356350"/>
            <a:ext cx="2743200" cy="365125"/>
          </a:xfrm>
          <a:prstGeom prst="rect">
            <a:avLst/>
          </a:prstGeom>
        </p:spPr>
        <p:txBody>
          <a:bodyPr/>
          <a:lstStyle/>
          <a:p>
            <a:fld id="{38D311C5-0D11-4F3C-AA36-D2F1A7BC19E4}" type="datetimeFigureOut">
              <a:rPr lang="es-ES" smtClean="0"/>
              <a:t>29/09/2023</a:t>
            </a:fld>
            <a:endParaRPr lang="es-ES"/>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DCB489B5-240A-4EA6-8D45-55FBEEB2E681}" type="slidenum">
              <a:rPr lang="es-ES" smtClean="0"/>
              <a:t>‹Nº›</a:t>
            </a:fld>
            <a:endParaRPr lang="es-ES"/>
          </a:p>
        </p:txBody>
      </p:sp>
      <p:cxnSp>
        <p:nvCxnSpPr>
          <p:cNvPr id="6" name="Google Shape;111;p16">
            <a:extLst>
              <a:ext uri="{FF2B5EF4-FFF2-40B4-BE49-F238E27FC236}">
                <a16:creationId xmlns:a16="http://schemas.microsoft.com/office/drawing/2014/main" id="{F1552CA2-9FCE-40F2-88D5-D3D0C9DA8D1A}"/>
              </a:ext>
            </a:extLst>
          </p:cNvPr>
          <p:cNvCxnSpPr/>
          <p:nvPr userDrawn="1"/>
        </p:nvCxnSpPr>
        <p:spPr>
          <a:xfrm>
            <a:off x="749129" y="2920737"/>
            <a:ext cx="0" cy="3289500"/>
          </a:xfrm>
          <a:prstGeom prst="straightConnector1">
            <a:avLst/>
          </a:prstGeom>
          <a:noFill/>
          <a:ln w="19050" cap="flat" cmpd="sng">
            <a:solidFill>
              <a:srgbClr val="4B6464"/>
            </a:solidFill>
            <a:prstDash val="solid"/>
            <a:round/>
            <a:headEnd type="none" w="med" len="med"/>
            <a:tailEnd type="none" w="med" len="med"/>
          </a:ln>
        </p:spPr>
      </p:cxnSp>
      <p:cxnSp>
        <p:nvCxnSpPr>
          <p:cNvPr id="7" name="Google Shape;138;p20">
            <a:extLst>
              <a:ext uri="{FF2B5EF4-FFF2-40B4-BE49-F238E27FC236}">
                <a16:creationId xmlns:a16="http://schemas.microsoft.com/office/drawing/2014/main" id="{BD0874CC-046D-B3F5-436B-2F9C684A807B}"/>
              </a:ext>
            </a:extLst>
          </p:cNvPr>
          <p:cNvCxnSpPr/>
          <p:nvPr userDrawn="1"/>
        </p:nvCxnSpPr>
        <p:spPr>
          <a:xfrm>
            <a:off x="11431303" y="1168183"/>
            <a:ext cx="0" cy="3139800"/>
          </a:xfrm>
          <a:prstGeom prst="straightConnector1">
            <a:avLst/>
          </a:prstGeom>
          <a:noFill/>
          <a:ln w="19050" cap="flat" cmpd="sng">
            <a:solidFill>
              <a:srgbClr val="4B6464"/>
            </a:solidFill>
            <a:prstDash val="solid"/>
            <a:round/>
            <a:headEnd type="none" w="med" len="med"/>
            <a:tailEnd type="none" w="med" len="med"/>
          </a:ln>
        </p:spPr>
      </p:cxnSp>
    </p:spTree>
    <p:extLst>
      <p:ext uri="{BB962C8B-B14F-4D97-AF65-F5344CB8AC3E}">
        <p14:creationId xmlns:p14="http://schemas.microsoft.com/office/powerpoint/2010/main" val="212506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10590"/>
            <a:ext cx="12191999" cy="6879182"/>
          </a:xfrm>
          <a:prstGeom prst="rect">
            <a:avLst/>
          </a:prstGeom>
        </p:spPr>
      </p:pic>
      <p:sp>
        <p:nvSpPr>
          <p:cNvPr id="2" name="Título 1"/>
          <p:cNvSpPr>
            <a:spLocks noGrp="1"/>
          </p:cNvSpPr>
          <p:nvPr>
            <p:ph type="title"/>
          </p:nvPr>
        </p:nvSpPr>
        <p:spPr>
          <a:xfrm>
            <a:off x="839788" y="1067878"/>
            <a:ext cx="3932237" cy="1600200"/>
          </a:xfrm>
          <a:prstGeom prst="rect">
            <a:avLst/>
          </a:prstGeom>
        </p:spPr>
        <p:txBody>
          <a:bodyPr anchor="b"/>
          <a:lstStyle>
            <a:lvl1pPr>
              <a:defRPr sz="3200">
                <a:latin typeface="Roboto" panose="02000000000000000000" pitchFamily="2" charset="0"/>
                <a:ea typeface="Roboto" panose="02000000000000000000" pitchFamily="2" charset="0"/>
                <a:cs typeface="Roboto" panose="02000000000000000000" pitchFamily="2" charset="0"/>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atin typeface="Roboto" panose="02000000000000000000" pitchFamily="2" charset="0"/>
                <a:ea typeface="Roboto" panose="02000000000000000000" pitchFamily="2" charset="0"/>
                <a:cs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915728"/>
            <a:ext cx="3932237" cy="2953260"/>
          </a:xfrm>
          <a:prstGeom prst="rect">
            <a:avLst/>
          </a:prstGeom>
        </p:spPr>
        <p:txBody>
          <a:bodyPr/>
          <a:lstStyle>
            <a:lvl1pPr marL="0" indent="0">
              <a:buNone/>
              <a:defRPr sz="1600">
                <a:latin typeface="Roboto" panose="02000000000000000000" pitchFamily="2" charset="0"/>
                <a:ea typeface="Roboto" panose="02000000000000000000" pitchFamily="2" charset="0"/>
                <a:cs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38D311C5-0D11-4F3C-AA36-D2F1A7BC19E4}" type="datetimeFigureOut">
              <a:rPr lang="es-ES" smtClean="0"/>
              <a:t>29/09/2023</a:t>
            </a:fld>
            <a:endParaRPr lang="es-E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DCB489B5-240A-4EA6-8D45-55FBEEB2E681}" type="slidenum">
              <a:rPr lang="es-ES" smtClean="0"/>
              <a:t>‹Nº›</a:t>
            </a:fld>
            <a:endParaRPr lang="es-ES"/>
          </a:p>
        </p:txBody>
      </p:sp>
    </p:spTree>
    <p:extLst>
      <p:ext uri="{BB962C8B-B14F-4D97-AF65-F5344CB8AC3E}">
        <p14:creationId xmlns:p14="http://schemas.microsoft.com/office/powerpoint/2010/main" val="26504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477275" y="1776047"/>
            <a:ext cx="5578415" cy="2122934"/>
          </a:xfrm>
          <a:prstGeom prst="rect">
            <a:avLst/>
          </a:prstGeom>
        </p:spPr>
        <p:txBody>
          <a:bodyPr anchor="b">
            <a:noAutofit/>
          </a:bodyPr>
          <a:lstStyle>
            <a:lvl1pPr algn="l">
              <a:defRPr sz="5400" b="0"/>
            </a:lvl1pPr>
          </a:lstStyle>
          <a:p>
            <a:r>
              <a:rPr lang="es-ES" dirty="0"/>
              <a:t>Haga clic para modificar el estilo de título del patrón</a:t>
            </a:r>
          </a:p>
        </p:txBody>
      </p:sp>
      <p:cxnSp>
        <p:nvCxnSpPr>
          <p:cNvPr id="3" name="Google Shape;111;p16">
            <a:extLst>
              <a:ext uri="{FF2B5EF4-FFF2-40B4-BE49-F238E27FC236}">
                <a16:creationId xmlns:a16="http://schemas.microsoft.com/office/drawing/2014/main" id="{A2F72FF1-FA5C-6F6A-BC26-EA8E40E15565}"/>
              </a:ext>
            </a:extLst>
          </p:cNvPr>
          <p:cNvCxnSpPr/>
          <p:nvPr userDrawn="1"/>
        </p:nvCxnSpPr>
        <p:spPr>
          <a:xfrm>
            <a:off x="758755" y="1544324"/>
            <a:ext cx="0" cy="3289500"/>
          </a:xfrm>
          <a:prstGeom prst="straightConnector1">
            <a:avLst/>
          </a:prstGeom>
          <a:noFill/>
          <a:ln w="19050" cap="flat" cmpd="sng">
            <a:solidFill>
              <a:srgbClr val="4B6464"/>
            </a:solidFill>
            <a:prstDash val="solid"/>
            <a:round/>
            <a:headEnd type="none" w="med" len="med"/>
            <a:tailEnd type="none" w="med" len="med"/>
          </a:ln>
        </p:spPr>
      </p:cxnSp>
      <p:cxnSp>
        <p:nvCxnSpPr>
          <p:cNvPr id="4" name="Google Shape;138;p20">
            <a:extLst>
              <a:ext uri="{FF2B5EF4-FFF2-40B4-BE49-F238E27FC236}">
                <a16:creationId xmlns:a16="http://schemas.microsoft.com/office/drawing/2014/main" id="{6A63A75E-8524-B07B-E687-BBAD873664B7}"/>
              </a:ext>
            </a:extLst>
          </p:cNvPr>
          <p:cNvCxnSpPr/>
          <p:nvPr userDrawn="1"/>
        </p:nvCxnSpPr>
        <p:spPr>
          <a:xfrm>
            <a:off x="11431303" y="1168183"/>
            <a:ext cx="0" cy="3139800"/>
          </a:xfrm>
          <a:prstGeom prst="straightConnector1">
            <a:avLst/>
          </a:prstGeom>
          <a:noFill/>
          <a:ln w="19050" cap="flat" cmpd="sng">
            <a:solidFill>
              <a:srgbClr val="4B6464"/>
            </a:solidFill>
            <a:prstDash val="solid"/>
            <a:round/>
            <a:headEnd type="none" w="med" len="med"/>
            <a:tailEnd type="none" w="med" len="med"/>
          </a:ln>
        </p:spPr>
      </p:cxnSp>
      <p:cxnSp>
        <p:nvCxnSpPr>
          <p:cNvPr id="5" name="Google Shape;280;p35">
            <a:extLst>
              <a:ext uri="{FF2B5EF4-FFF2-40B4-BE49-F238E27FC236}">
                <a16:creationId xmlns:a16="http://schemas.microsoft.com/office/drawing/2014/main" id="{3B753E71-94D2-5986-52F3-708380D5C880}"/>
              </a:ext>
            </a:extLst>
          </p:cNvPr>
          <p:cNvCxnSpPr/>
          <p:nvPr userDrawn="1"/>
        </p:nvCxnSpPr>
        <p:spPr>
          <a:xfrm>
            <a:off x="10402350" y="1027904"/>
            <a:ext cx="7476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303837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dirty="0"/>
              <a:t>Haga clic para modificar el estilo de título del patrón</a:t>
            </a:r>
          </a:p>
        </p:txBody>
      </p:sp>
      <p:sp>
        <p:nvSpPr>
          <p:cNvPr id="3" name="Marcador de contenido 2"/>
          <p:cNvSpPr>
            <a:spLocks noGrp="1"/>
          </p:cNvSpPr>
          <p:nvPr>
            <p:ph idx="1"/>
          </p:nvPr>
        </p:nvSpPr>
        <p:spPr>
          <a:xfrm>
            <a:off x="838200" y="1825625"/>
            <a:ext cx="10515600" cy="4351338"/>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4C67E94B-820E-4E9B-8A97-9532FB854667}" type="datetimeFigureOut">
              <a:rPr lang="es-ES" smtClean="0"/>
              <a:t>29/09/2023</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26749052-29BB-4705-B7CF-BEFD168C66C4}" type="slidenum">
              <a:rPr lang="es-ES" smtClean="0"/>
              <a:t>‹Nº›</a:t>
            </a:fld>
            <a:endParaRPr lang="es-ES"/>
          </a:p>
        </p:txBody>
      </p:sp>
      <p:cxnSp>
        <p:nvCxnSpPr>
          <p:cNvPr id="10" name="Google Shape;111;p16">
            <a:extLst>
              <a:ext uri="{FF2B5EF4-FFF2-40B4-BE49-F238E27FC236}">
                <a16:creationId xmlns:a16="http://schemas.microsoft.com/office/drawing/2014/main" id="{B4EC23E1-07C2-20F3-2A12-DB4B18EC39E0}"/>
              </a:ext>
            </a:extLst>
          </p:cNvPr>
          <p:cNvCxnSpPr/>
          <p:nvPr userDrawn="1"/>
        </p:nvCxnSpPr>
        <p:spPr>
          <a:xfrm>
            <a:off x="758755" y="1544324"/>
            <a:ext cx="0" cy="3289500"/>
          </a:xfrm>
          <a:prstGeom prst="straightConnector1">
            <a:avLst/>
          </a:prstGeom>
          <a:noFill/>
          <a:ln w="19050" cap="flat" cmpd="sng">
            <a:solidFill>
              <a:srgbClr val="4B6464"/>
            </a:solidFill>
            <a:prstDash val="solid"/>
            <a:round/>
            <a:headEnd type="none" w="med" len="med"/>
            <a:tailEnd type="none" w="med" len="med"/>
          </a:ln>
        </p:spPr>
      </p:cxnSp>
      <p:cxnSp>
        <p:nvCxnSpPr>
          <p:cNvPr id="11" name="Google Shape;138;p20">
            <a:extLst>
              <a:ext uri="{FF2B5EF4-FFF2-40B4-BE49-F238E27FC236}">
                <a16:creationId xmlns:a16="http://schemas.microsoft.com/office/drawing/2014/main" id="{85D327AD-9460-C4A4-DD15-33B980DF3EE4}"/>
              </a:ext>
            </a:extLst>
          </p:cNvPr>
          <p:cNvCxnSpPr/>
          <p:nvPr userDrawn="1"/>
        </p:nvCxnSpPr>
        <p:spPr>
          <a:xfrm>
            <a:off x="11431303" y="1168183"/>
            <a:ext cx="0" cy="3139800"/>
          </a:xfrm>
          <a:prstGeom prst="straightConnector1">
            <a:avLst/>
          </a:prstGeom>
          <a:noFill/>
          <a:ln w="19050" cap="flat" cmpd="sng">
            <a:solidFill>
              <a:srgbClr val="4B6464"/>
            </a:solidFill>
            <a:prstDash val="solid"/>
            <a:round/>
            <a:headEnd type="none" w="med" len="med"/>
            <a:tailEnd type="none" w="med" len="med"/>
          </a:ln>
        </p:spPr>
      </p:cxnSp>
      <p:cxnSp>
        <p:nvCxnSpPr>
          <p:cNvPr id="13" name="Google Shape;280;p35">
            <a:extLst>
              <a:ext uri="{FF2B5EF4-FFF2-40B4-BE49-F238E27FC236}">
                <a16:creationId xmlns:a16="http://schemas.microsoft.com/office/drawing/2014/main" id="{CF149B58-EB12-589B-7223-ED39D561745A}"/>
              </a:ext>
            </a:extLst>
          </p:cNvPr>
          <p:cNvCxnSpPr/>
          <p:nvPr userDrawn="1"/>
        </p:nvCxnSpPr>
        <p:spPr>
          <a:xfrm>
            <a:off x="10683703" y="5125119"/>
            <a:ext cx="7476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61677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dirty="0"/>
              <a:t>Haga clic para modificar el estilo de título del patrón</a:t>
            </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4C67E94B-820E-4E9B-8A97-9532FB854667}" type="datetimeFigureOut">
              <a:rPr lang="es-ES" smtClean="0"/>
              <a:t>29/09/2023</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26749052-29BB-4705-B7CF-BEFD168C66C4}" type="slidenum">
              <a:rPr lang="es-ES" smtClean="0"/>
              <a:t>‹Nº›</a:t>
            </a:fld>
            <a:endParaRPr lang="es-ES"/>
          </a:p>
        </p:txBody>
      </p:sp>
    </p:spTree>
    <p:extLst>
      <p:ext uri="{BB962C8B-B14F-4D97-AF65-F5344CB8AC3E}">
        <p14:creationId xmlns:p14="http://schemas.microsoft.com/office/powerpoint/2010/main" val="3943440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3.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46833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4" r:id="rId5"/>
    <p:sldLayoutId id="214748367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2986" y="-57642"/>
            <a:ext cx="12256619" cy="6915642"/>
          </a:xfrm>
          <a:prstGeom prst="rect">
            <a:avLst/>
          </a:prstGeom>
        </p:spPr>
      </p:pic>
      <p:sp>
        <p:nvSpPr>
          <p:cNvPr id="8" name="Marcador de título 1"/>
          <p:cNvSpPr>
            <a:spLocks noGrp="1"/>
          </p:cNvSpPr>
          <p:nvPr>
            <p:ph type="title"/>
          </p:nvPr>
        </p:nvSpPr>
        <p:spPr>
          <a:xfrm>
            <a:off x="5082396" y="2064458"/>
            <a:ext cx="6106064" cy="1386029"/>
          </a:xfrm>
          <a:prstGeom prst="rect">
            <a:avLst/>
          </a:prstGeom>
        </p:spPr>
        <p:txBody>
          <a:bodyPr vert="horz" lIns="91440" tIns="45720" rIns="91440" bIns="45720" rtlCol="0" anchor="ctr">
            <a:normAutofit/>
          </a:bodyPr>
          <a:lstStyle/>
          <a:p>
            <a:r>
              <a:rPr lang="es-ES" dirty="0"/>
              <a:t>Haga clic para modificar el estilo de título del patrón</a:t>
            </a:r>
          </a:p>
        </p:txBody>
      </p:sp>
      <p:pic>
        <p:nvPicPr>
          <p:cNvPr id="9" name="Imagen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25111" y="1787739"/>
            <a:ext cx="3353657" cy="1838850"/>
          </a:xfrm>
          <a:prstGeom prst="rect">
            <a:avLst/>
          </a:prstGeom>
        </p:spPr>
      </p:pic>
    </p:spTree>
    <p:extLst>
      <p:ext uri="{BB962C8B-B14F-4D97-AF65-F5344CB8AC3E}">
        <p14:creationId xmlns:p14="http://schemas.microsoft.com/office/powerpoint/2010/main" val="39970405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9"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8.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23.png"/><Relationship Id="rId21" Type="http://schemas.openxmlformats.org/officeDocument/2006/relationships/image" Target="../media/image32.png"/><Relationship Id="rId7" Type="http://schemas.openxmlformats.org/officeDocument/2006/relationships/image" Target="../media/image25.png"/><Relationship Id="rId12" Type="http://schemas.openxmlformats.org/officeDocument/2006/relationships/customXml" Target="../ink/ink6.xml"/><Relationship Id="rId17" Type="http://schemas.openxmlformats.org/officeDocument/2006/relationships/image" Target="../media/image30.png"/><Relationship Id="rId25" Type="http://schemas.openxmlformats.org/officeDocument/2006/relationships/image" Target="../media/image34.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6.svg"/><Relationship Id="rId1" Type="http://schemas.openxmlformats.org/officeDocument/2006/relationships/slideLayout" Target="../slideLayouts/slideLayout5.xml"/><Relationship Id="rId6" Type="http://schemas.openxmlformats.org/officeDocument/2006/relationships/customXml" Target="../ink/ink3.xml"/><Relationship Id="rId11" Type="http://schemas.openxmlformats.org/officeDocument/2006/relationships/image" Target="../media/image27.png"/><Relationship Id="rId24" Type="http://schemas.openxmlformats.org/officeDocument/2006/relationships/customXml" Target="../ink/ink12.xml"/><Relationship Id="rId5" Type="http://schemas.openxmlformats.org/officeDocument/2006/relationships/image" Target="../media/image24.png"/><Relationship Id="rId15" Type="http://schemas.openxmlformats.org/officeDocument/2006/relationships/image" Target="../media/image29.png"/><Relationship Id="rId23" Type="http://schemas.openxmlformats.org/officeDocument/2006/relationships/image" Target="../media/image33.png"/><Relationship Id="rId28" Type="http://schemas.openxmlformats.org/officeDocument/2006/relationships/image" Target="../media/image15.png"/><Relationship Id="rId10" Type="http://schemas.openxmlformats.org/officeDocument/2006/relationships/customXml" Target="../ink/ink5.xml"/><Relationship Id="rId19" Type="http://schemas.openxmlformats.org/officeDocument/2006/relationships/image" Target="../media/image31.png"/><Relationship Id="rId4" Type="http://schemas.openxmlformats.org/officeDocument/2006/relationships/customXml" Target="../ink/ink2.xml"/><Relationship Id="rId9" Type="http://schemas.openxmlformats.org/officeDocument/2006/relationships/image" Target="../media/image26.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s/flecha-rojo-hasta-s%C3%ADmbolo-icono-156792/" TargetMode="External"/><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dedv.unan.edu.ni/estimacion-dedicacion-al-curso/"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image" Target="../media/image51.pn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17" Type="http://schemas.microsoft.com/office/2007/relationships/hdphoto" Target="../media/hdphoto2.wdp"/><Relationship Id="rId2" Type="http://schemas.openxmlformats.org/officeDocument/2006/relationships/image" Target="../media/image36.png"/><Relationship Id="rId16"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19" Type="http://schemas.openxmlformats.org/officeDocument/2006/relationships/image" Target="../media/image52.sv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hyperlink" Target="mailto:kperera@conare.ac.cr"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sv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p32">
            <a:extLst>
              <a:ext uri="{FF2B5EF4-FFF2-40B4-BE49-F238E27FC236}">
                <a16:creationId xmlns:a16="http://schemas.microsoft.com/office/drawing/2014/main" id="{D0B03645-41B7-9586-913F-44091193A051}"/>
              </a:ext>
            </a:extLst>
          </p:cNvPr>
          <p:cNvSpPr txBox="1"/>
          <p:nvPr/>
        </p:nvSpPr>
        <p:spPr>
          <a:xfrm>
            <a:off x="7308112" y="5433237"/>
            <a:ext cx="3127095" cy="6698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s-CR" sz="1600" dirty="0">
                <a:solidFill>
                  <a:schemeClr val="tx1"/>
                </a:solidFill>
                <a:latin typeface="Roboto" panose="02000000000000000000" pitchFamily="2" charset="0"/>
                <a:ea typeface="Roboto" panose="02000000000000000000" pitchFamily="2" charset="0"/>
                <a:cs typeface="Roboto" panose="02000000000000000000" pitchFamily="2" charset="0"/>
                <a:sym typeface="Nunito"/>
              </a:rPr>
              <a:t>Dra. Katalina Perera Hernández</a:t>
            </a:r>
          </a:p>
          <a:p>
            <a:pPr marL="0" lvl="0" indent="0" algn="l" rtl="0">
              <a:spcBef>
                <a:spcPts val="0"/>
              </a:spcBef>
              <a:spcAft>
                <a:spcPts val="0"/>
              </a:spcAft>
              <a:buNone/>
            </a:pPr>
            <a:r>
              <a:rPr lang="es-CR" sz="1600" dirty="0">
                <a:solidFill>
                  <a:schemeClr val="tx1"/>
                </a:solidFill>
                <a:latin typeface="Roboto" panose="02000000000000000000" pitchFamily="2" charset="0"/>
                <a:ea typeface="Roboto" panose="02000000000000000000" pitchFamily="2" charset="0"/>
                <a:cs typeface="Roboto" panose="02000000000000000000" pitchFamily="2" charset="0"/>
                <a:sym typeface="Nunito"/>
              </a:rPr>
              <a:t>Jefa División Académica </a:t>
            </a:r>
          </a:p>
          <a:p>
            <a:pPr marL="0" lvl="0" indent="0" algn="l" rtl="0">
              <a:spcBef>
                <a:spcPts val="0"/>
              </a:spcBef>
              <a:spcAft>
                <a:spcPts val="0"/>
              </a:spcAft>
              <a:buNone/>
            </a:pPr>
            <a:r>
              <a:rPr lang="es-CR" sz="1600" dirty="0">
                <a:solidFill>
                  <a:schemeClr val="tx1"/>
                </a:solidFill>
                <a:latin typeface="Roboto" panose="02000000000000000000" pitchFamily="2" charset="0"/>
                <a:ea typeface="Roboto" panose="02000000000000000000" pitchFamily="2" charset="0"/>
                <a:cs typeface="Roboto" panose="02000000000000000000" pitchFamily="2" charset="0"/>
                <a:sym typeface="Nunito"/>
              </a:rPr>
              <a:t>OPES, </a:t>
            </a:r>
            <a:r>
              <a:rPr lang="es-CR" sz="1600" dirty="0" err="1">
                <a:solidFill>
                  <a:schemeClr val="tx1"/>
                </a:solidFill>
                <a:latin typeface="Roboto" panose="02000000000000000000" pitchFamily="2" charset="0"/>
                <a:ea typeface="Roboto" panose="02000000000000000000" pitchFamily="2" charset="0"/>
                <a:cs typeface="Roboto" panose="02000000000000000000" pitchFamily="2" charset="0"/>
                <a:sym typeface="Nunito"/>
              </a:rPr>
              <a:t>Conare</a:t>
            </a:r>
            <a:endParaRPr lang="es-CR" sz="1600" dirty="0">
              <a:solidFill>
                <a:schemeClr val="tx1"/>
              </a:solidFill>
              <a:latin typeface="Roboto" panose="02000000000000000000" pitchFamily="2" charset="0"/>
              <a:ea typeface="Roboto" panose="02000000000000000000" pitchFamily="2" charset="0"/>
              <a:cs typeface="Roboto" panose="02000000000000000000" pitchFamily="2" charset="0"/>
              <a:sym typeface="Nunito"/>
            </a:endParaRPr>
          </a:p>
        </p:txBody>
      </p:sp>
      <p:sp>
        <p:nvSpPr>
          <p:cNvPr id="3" name="Título 4">
            <a:extLst>
              <a:ext uri="{FF2B5EF4-FFF2-40B4-BE49-F238E27FC236}">
                <a16:creationId xmlns:a16="http://schemas.microsoft.com/office/drawing/2014/main" id="{4511B5C6-3881-F233-D03E-DF532AAA497F}"/>
              </a:ext>
            </a:extLst>
          </p:cNvPr>
          <p:cNvSpPr txBox="1">
            <a:spLocks/>
          </p:cNvSpPr>
          <p:nvPr/>
        </p:nvSpPr>
        <p:spPr>
          <a:xfrm>
            <a:off x="4795284" y="1307424"/>
            <a:ext cx="6985590" cy="3455962"/>
          </a:xfrm>
          <a:prstGeom prst="rect">
            <a:avLst/>
          </a:prstGeom>
        </p:spPr>
        <p:txBody>
          <a:bodyPr spcFirstLastPara="1" vert="horz" wrap="square" lIns="121900" tIns="121900" rIns="121900" bIns="121900" rtlCol="0" anchor="ctr" anchorCtr="0">
            <a:normAutofit fontScale="92500" lnSpcReduction="20000"/>
          </a:bodyPr>
          <a:lstStyle>
            <a:lvl1pPr algn="l" defTabSz="914400" rtl="0" eaLnBrk="1" latinLnBrk="0" hangingPunct="1">
              <a:lnSpc>
                <a:spcPct val="90000"/>
              </a:lnSpc>
              <a:spcBef>
                <a:spcPct val="0"/>
              </a:spcBef>
              <a:buNone/>
              <a:defRPr sz="5400" b="0" kern="1200">
                <a:solidFill>
                  <a:schemeClr val="tx1"/>
                </a:solidFill>
                <a:latin typeface="+mj-lt"/>
                <a:ea typeface="+mj-ea"/>
                <a:cs typeface="+mj-cs"/>
              </a:defRPr>
            </a:lvl1pPr>
          </a:lstStyle>
          <a:p>
            <a:pPr defTabSz="947738">
              <a:lnSpc>
                <a:spcPct val="110000"/>
              </a:lnSpc>
              <a:tabLst>
                <a:tab pos="6634163" algn="l"/>
              </a:tabLst>
            </a:pPr>
            <a:r>
              <a:rPr lang="es-ES" sz="4000" kern="0" dirty="0">
                <a:latin typeface="Roboto" panose="02000000000000000000" pitchFamily="2" charset="0"/>
                <a:ea typeface="Roboto" panose="02000000000000000000" pitchFamily="2" charset="0"/>
                <a:cs typeface="Roboto" panose="02000000000000000000" pitchFamily="2" charset="0"/>
              </a:rPr>
              <a:t>EL CRÉDITO ACADÉMICO </a:t>
            </a:r>
          </a:p>
          <a:p>
            <a:pPr defTabSz="947738">
              <a:lnSpc>
                <a:spcPct val="110000"/>
              </a:lnSpc>
              <a:tabLst>
                <a:tab pos="6634163" algn="l"/>
              </a:tabLst>
            </a:pPr>
            <a:r>
              <a:rPr lang="es-ES" sz="4000" kern="0" dirty="0">
                <a:latin typeface="Roboto" panose="02000000000000000000" pitchFamily="2" charset="0"/>
                <a:ea typeface="Roboto" panose="02000000000000000000" pitchFamily="2" charset="0"/>
                <a:cs typeface="Roboto" panose="02000000000000000000" pitchFamily="2" charset="0"/>
              </a:rPr>
              <a:t>EN LA EDUCACIÓN SUPERIOR UNIVERSITARIA ESTATAL COSTARRICENSE: </a:t>
            </a:r>
          </a:p>
          <a:p>
            <a:pPr defTabSz="947738">
              <a:lnSpc>
                <a:spcPct val="110000"/>
              </a:lnSpc>
              <a:tabLst>
                <a:tab pos="6634163" algn="l"/>
              </a:tabLst>
            </a:pPr>
            <a:r>
              <a:rPr lang="es-ES" sz="4000" kern="0" dirty="0">
                <a:latin typeface="Roboto" panose="02000000000000000000" pitchFamily="2" charset="0"/>
                <a:ea typeface="Roboto" panose="02000000000000000000" pitchFamily="2" charset="0"/>
                <a:cs typeface="Roboto" panose="02000000000000000000" pitchFamily="2" charset="0"/>
              </a:rPr>
              <a:t>EXPERIENCIAS Y </a:t>
            </a:r>
          </a:p>
          <a:p>
            <a:pPr defTabSz="947738">
              <a:lnSpc>
                <a:spcPct val="110000"/>
              </a:lnSpc>
              <a:tabLst>
                <a:tab pos="6634163" algn="l"/>
              </a:tabLst>
            </a:pPr>
            <a:r>
              <a:rPr lang="es-ES" sz="4000" kern="0" dirty="0">
                <a:latin typeface="Roboto" panose="02000000000000000000" pitchFamily="2" charset="0"/>
                <a:ea typeface="Roboto" panose="02000000000000000000" pitchFamily="2" charset="0"/>
                <a:cs typeface="Roboto" panose="02000000000000000000" pitchFamily="2" charset="0"/>
              </a:rPr>
              <a:t>REFLEXIONES</a:t>
            </a:r>
          </a:p>
        </p:txBody>
      </p:sp>
    </p:spTree>
    <p:extLst>
      <p:ext uri="{BB962C8B-B14F-4D97-AF65-F5344CB8AC3E}">
        <p14:creationId xmlns:p14="http://schemas.microsoft.com/office/powerpoint/2010/main" val="2209275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1022CCE-A0A4-E252-5ED9-C11143C22639}"/>
              </a:ext>
            </a:extLst>
          </p:cNvPr>
          <p:cNvSpPr txBox="1"/>
          <p:nvPr/>
        </p:nvSpPr>
        <p:spPr>
          <a:xfrm>
            <a:off x="706683" y="1003953"/>
            <a:ext cx="11153553" cy="5078313"/>
          </a:xfrm>
          <a:prstGeom prst="rect">
            <a:avLst/>
          </a:prstGeom>
          <a:solidFill>
            <a:schemeClr val="bg1"/>
          </a:solidFill>
        </p:spPr>
        <p:txBody>
          <a:bodyPr wrap="square" rtlCol="0">
            <a:spAutoFit/>
          </a:bodyPr>
          <a:lstStyle/>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p:txBody>
      </p:sp>
      <p:sp>
        <p:nvSpPr>
          <p:cNvPr id="4" name="Google Shape;760;p55">
            <a:extLst>
              <a:ext uri="{FF2B5EF4-FFF2-40B4-BE49-F238E27FC236}">
                <a16:creationId xmlns:a16="http://schemas.microsoft.com/office/drawing/2014/main" id="{41E83BD7-B49B-41C1-988B-40035565A157}"/>
              </a:ext>
            </a:extLst>
          </p:cNvPr>
          <p:cNvSpPr txBox="1">
            <a:spLocks/>
          </p:cNvSpPr>
          <p:nvPr/>
        </p:nvSpPr>
        <p:spPr>
          <a:xfrm>
            <a:off x="2070652" y="947222"/>
            <a:ext cx="8050696" cy="763588"/>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a:latin typeface="Roboto" panose="02000000000000000000" pitchFamily="2" charset="0"/>
                <a:ea typeface="Roboto" panose="02000000000000000000" pitchFamily="2" charset="0"/>
                <a:cs typeface="Roboto" panose="02000000000000000000" pitchFamily="2" charset="0"/>
              </a:rPr>
              <a:t>Guía para la asignación de créditos en la ESUE*</a:t>
            </a:r>
            <a:endParaRPr lang="es-CR" dirty="0">
              <a:latin typeface="Roboto" panose="02000000000000000000" pitchFamily="2" charset="0"/>
              <a:ea typeface="Roboto" panose="02000000000000000000" pitchFamily="2" charset="0"/>
              <a:cs typeface="Roboto" panose="02000000000000000000" pitchFamily="2" charset="0"/>
            </a:endParaRPr>
          </a:p>
        </p:txBody>
      </p:sp>
      <p:grpSp>
        <p:nvGrpSpPr>
          <p:cNvPr id="31" name="Grupo 30">
            <a:extLst>
              <a:ext uri="{FF2B5EF4-FFF2-40B4-BE49-F238E27FC236}">
                <a16:creationId xmlns:a16="http://schemas.microsoft.com/office/drawing/2014/main" id="{B28B6059-4126-98C7-4B6A-D8FAB49D0B89}"/>
              </a:ext>
            </a:extLst>
          </p:cNvPr>
          <p:cNvGrpSpPr/>
          <p:nvPr/>
        </p:nvGrpSpPr>
        <p:grpSpPr>
          <a:xfrm>
            <a:off x="1982590" y="3053193"/>
            <a:ext cx="8566175" cy="2800854"/>
            <a:chOff x="642083" y="2721583"/>
            <a:chExt cx="8566175" cy="2800854"/>
          </a:xfrm>
        </p:grpSpPr>
        <p:grpSp>
          <p:nvGrpSpPr>
            <p:cNvPr id="5" name="Grupo 4">
              <a:extLst>
                <a:ext uri="{FF2B5EF4-FFF2-40B4-BE49-F238E27FC236}">
                  <a16:creationId xmlns:a16="http://schemas.microsoft.com/office/drawing/2014/main" id="{738F5602-4EBD-16EE-96C3-E899183F1C70}"/>
                </a:ext>
              </a:extLst>
            </p:cNvPr>
            <p:cNvGrpSpPr>
              <a:grpSpLocks noChangeAspect="1"/>
            </p:cNvGrpSpPr>
            <p:nvPr/>
          </p:nvGrpSpPr>
          <p:grpSpPr>
            <a:xfrm>
              <a:off x="642083" y="2721583"/>
              <a:ext cx="2041691" cy="2664000"/>
              <a:chOff x="912930" y="2689212"/>
              <a:chExt cx="1909354" cy="2491325"/>
            </a:xfrm>
          </p:grpSpPr>
          <p:sp>
            <p:nvSpPr>
              <p:cNvPr id="7" name="Google Shape;1445;p33">
                <a:extLst>
                  <a:ext uri="{FF2B5EF4-FFF2-40B4-BE49-F238E27FC236}">
                    <a16:creationId xmlns:a16="http://schemas.microsoft.com/office/drawing/2014/main" id="{DE590E4F-FFA9-44B4-D2C0-606D45668762}"/>
                  </a:ext>
                </a:extLst>
              </p:cNvPr>
              <p:cNvSpPr/>
              <p:nvPr/>
            </p:nvSpPr>
            <p:spPr>
              <a:xfrm>
                <a:off x="912930" y="2689212"/>
                <a:ext cx="1908000" cy="587056"/>
              </a:xfrm>
              <a:prstGeom prst="round2SameRect">
                <a:avLst>
                  <a:gd name="adj1" fmla="val 50000"/>
                  <a:gd name="adj2" fmla="val 0"/>
                </a:avLst>
              </a:prstGeom>
              <a:solidFill>
                <a:srgbClr val="183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sp>
            <p:nvSpPr>
              <p:cNvPr id="8" name="Google Shape;1448;p33">
                <a:extLst>
                  <a:ext uri="{FF2B5EF4-FFF2-40B4-BE49-F238E27FC236}">
                    <a16:creationId xmlns:a16="http://schemas.microsoft.com/office/drawing/2014/main" id="{B3491D2F-500C-1772-00BC-24B78587C275}"/>
                  </a:ext>
                </a:extLst>
              </p:cNvPr>
              <p:cNvSpPr/>
              <p:nvPr/>
            </p:nvSpPr>
            <p:spPr>
              <a:xfrm>
                <a:off x="914284" y="2696537"/>
                <a:ext cx="1908000" cy="2484000"/>
              </a:xfrm>
              <a:prstGeom prst="roundRect">
                <a:avLst>
                  <a:gd name="adj" fmla="val 16667"/>
                </a:avLst>
              </a:prstGeom>
              <a:noFill/>
              <a:ln w="28575" cap="flat" cmpd="sng">
                <a:solidFill>
                  <a:srgbClr val="1836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9" name="Google Shape;1450;p33">
                <a:extLst>
                  <a:ext uri="{FF2B5EF4-FFF2-40B4-BE49-F238E27FC236}">
                    <a16:creationId xmlns:a16="http://schemas.microsoft.com/office/drawing/2014/main" id="{7DBFD05B-0270-2451-1BA4-46FDAFE9A66C}"/>
                  </a:ext>
                </a:extLst>
              </p:cNvPr>
              <p:cNvSpPr txBox="1"/>
              <p:nvPr/>
            </p:nvSpPr>
            <p:spPr>
              <a:xfrm>
                <a:off x="919637" y="3255929"/>
                <a:ext cx="1858492" cy="1800848"/>
              </a:xfrm>
              <a:prstGeom prst="rect">
                <a:avLst/>
              </a:prstGeom>
              <a:noFill/>
              <a:ln>
                <a:noFill/>
              </a:ln>
            </p:spPr>
            <p:txBody>
              <a:bodyPr spcFirstLastPara="1" wrap="square" lIns="91425" tIns="91425" rIns="91425" bIns="91425" anchor="t" anchorCtr="0">
                <a:noAutofit/>
              </a:bodyPr>
              <a:lstStyle/>
              <a:p>
                <a:pPr lvl="0" indent="0" algn="just">
                  <a:lnSpc>
                    <a:spcPct val="90000"/>
                  </a:lnSpc>
                  <a:spcBef>
                    <a:spcPts val="0"/>
                  </a:spcBef>
                  <a:spcAft>
                    <a:spcPts val="0"/>
                  </a:spcAft>
                  <a:buClr>
                    <a:srgbClr val="000000"/>
                  </a:buClr>
                  <a:buNone/>
                </a:pPr>
                <a:r>
                  <a:rPr lang="es-ES" sz="1700" kern="0" spc="-100" dirty="0">
                    <a:solidFill>
                      <a:schemeClr val="dk1"/>
                    </a:solidFill>
                    <a:latin typeface="Roboto"/>
                    <a:ea typeface="Roboto"/>
                    <a:cs typeface="Roboto"/>
                    <a:sym typeface="Roboto"/>
                  </a:rPr>
                  <a:t>Orientación para quienes dirigen y organizan una carrera, para asignar adecuadamente los créditos de las asignaturas o actividades. </a:t>
                </a:r>
                <a:endParaRPr lang="en-US" sz="1700" kern="0" spc="-100" dirty="0">
                  <a:solidFill>
                    <a:schemeClr val="dk1"/>
                  </a:solidFill>
                  <a:latin typeface="Roboto"/>
                  <a:ea typeface="Roboto"/>
                  <a:cs typeface="Roboto"/>
                  <a:sym typeface="Roboto"/>
                </a:endParaRPr>
              </a:p>
            </p:txBody>
          </p:sp>
        </p:grpSp>
        <p:grpSp>
          <p:nvGrpSpPr>
            <p:cNvPr id="2" name="Grupo 1">
              <a:extLst>
                <a:ext uri="{FF2B5EF4-FFF2-40B4-BE49-F238E27FC236}">
                  <a16:creationId xmlns:a16="http://schemas.microsoft.com/office/drawing/2014/main" id="{800C3621-CC94-533C-1F42-EB1995CBF2E8}"/>
                </a:ext>
              </a:extLst>
            </p:cNvPr>
            <p:cNvGrpSpPr>
              <a:grpSpLocks noChangeAspect="1"/>
            </p:cNvGrpSpPr>
            <p:nvPr/>
          </p:nvGrpSpPr>
          <p:grpSpPr>
            <a:xfrm>
              <a:off x="2789138" y="2749320"/>
              <a:ext cx="2060776" cy="2664000"/>
              <a:chOff x="3497001" y="2703863"/>
              <a:chExt cx="1928928" cy="2484000"/>
            </a:xfrm>
          </p:grpSpPr>
          <p:sp>
            <p:nvSpPr>
              <p:cNvPr id="11" name="Google Shape;1445;p33">
                <a:extLst>
                  <a:ext uri="{FF2B5EF4-FFF2-40B4-BE49-F238E27FC236}">
                    <a16:creationId xmlns:a16="http://schemas.microsoft.com/office/drawing/2014/main" id="{E95D7886-8155-E104-C2F1-F9469493C7D4}"/>
                  </a:ext>
                </a:extLst>
              </p:cNvPr>
              <p:cNvSpPr/>
              <p:nvPr/>
            </p:nvSpPr>
            <p:spPr>
              <a:xfrm>
                <a:off x="3502801" y="2711188"/>
                <a:ext cx="1908000" cy="553559"/>
              </a:xfrm>
              <a:prstGeom prst="round2SameRect">
                <a:avLst>
                  <a:gd name="adj1" fmla="val 50000"/>
                  <a:gd name="adj2" fmla="val 0"/>
                </a:avLst>
              </a:prstGeom>
              <a:solidFill>
                <a:srgbClr val="183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 name="Google Shape;1448;p33">
                <a:extLst>
                  <a:ext uri="{FF2B5EF4-FFF2-40B4-BE49-F238E27FC236}">
                    <a16:creationId xmlns:a16="http://schemas.microsoft.com/office/drawing/2014/main" id="{ADF8C349-EBD0-78FF-766B-F33C23E9F7A0}"/>
                  </a:ext>
                </a:extLst>
              </p:cNvPr>
              <p:cNvSpPr/>
              <p:nvPr/>
            </p:nvSpPr>
            <p:spPr>
              <a:xfrm>
                <a:off x="3497001" y="2703863"/>
                <a:ext cx="1908000" cy="2484000"/>
              </a:xfrm>
              <a:prstGeom prst="roundRect">
                <a:avLst>
                  <a:gd name="adj" fmla="val 16667"/>
                </a:avLst>
              </a:prstGeom>
              <a:noFill/>
              <a:ln w="28575" cap="flat" cmpd="sng">
                <a:solidFill>
                  <a:srgbClr val="1836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 name="Google Shape;1450;p33">
                <a:extLst>
                  <a:ext uri="{FF2B5EF4-FFF2-40B4-BE49-F238E27FC236}">
                    <a16:creationId xmlns:a16="http://schemas.microsoft.com/office/drawing/2014/main" id="{9C2EEFCA-B8D0-942E-9C1C-F77E20D6C996}"/>
                  </a:ext>
                </a:extLst>
              </p:cNvPr>
              <p:cNvSpPr txBox="1"/>
              <p:nvPr/>
            </p:nvSpPr>
            <p:spPr>
              <a:xfrm>
                <a:off x="3517929" y="3249701"/>
                <a:ext cx="1908000" cy="1536296"/>
              </a:xfrm>
              <a:prstGeom prst="rect">
                <a:avLst/>
              </a:prstGeom>
              <a:noFill/>
              <a:ln>
                <a:noFill/>
              </a:ln>
            </p:spPr>
            <p:txBody>
              <a:bodyPr spcFirstLastPara="1" wrap="square" lIns="91425" tIns="91425" rIns="91425" bIns="91425" anchor="t" anchorCtr="0">
                <a:noAutofit/>
              </a:bodyPr>
              <a:lstStyle/>
              <a:p>
                <a:pPr algn="just">
                  <a:lnSpc>
                    <a:spcPct val="90000"/>
                  </a:lnSpc>
                  <a:buClr>
                    <a:srgbClr val="000000"/>
                  </a:buClr>
                </a:pPr>
                <a:r>
                  <a:rPr lang="es-ES" sz="1700" kern="0" spc="-100" dirty="0">
                    <a:solidFill>
                      <a:schemeClr val="dk1"/>
                    </a:solidFill>
                    <a:latin typeface="Roboto"/>
                    <a:ea typeface="Roboto"/>
                    <a:cs typeface="Roboto"/>
                    <a:sym typeface="Roboto"/>
                  </a:rPr>
                  <a:t>Hacer objetivos, hasta donde sea posible, los criterios para la asignación de créditos.</a:t>
                </a:r>
                <a:endParaRPr lang="en-US" sz="1700" kern="0" spc="-100" dirty="0">
                  <a:solidFill>
                    <a:schemeClr val="dk1"/>
                  </a:solidFill>
                  <a:latin typeface="Roboto"/>
                  <a:ea typeface="Roboto"/>
                  <a:cs typeface="Roboto"/>
                  <a:sym typeface="Roboto"/>
                </a:endParaRPr>
              </a:p>
            </p:txBody>
          </p:sp>
        </p:grpSp>
        <p:grpSp>
          <p:nvGrpSpPr>
            <p:cNvPr id="3" name="Grupo 2">
              <a:extLst>
                <a:ext uri="{FF2B5EF4-FFF2-40B4-BE49-F238E27FC236}">
                  <a16:creationId xmlns:a16="http://schemas.microsoft.com/office/drawing/2014/main" id="{F8EF04F6-66D9-0854-B904-7ED001AA21C9}"/>
                </a:ext>
              </a:extLst>
            </p:cNvPr>
            <p:cNvGrpSpPr>
              <a:grpSpLocks noChangeAspect="1"/>
            </p:cNvGrpSpPr>
            <p:nvPr/>
          </p:nvGrpSpPr>
          <p:grpSpPr>
            <a:xfrm>
              <a:off x="4940821" y="2780067"/>
              <a:ext cx="2096425" cy="2700000"/>
              <a:chOff x="5355898" y="2696537"/>
              <a:chExt cx="1928713" cy="2484000"/>
            </a:xfrm>
          </p:grpSpPr>
          <p:sp>
            <p:nvSpPr>
              <p:cNvPr id="17" name="Google Shape;1445;p33">
                <a:extLst>
                  <a:ext uri="{FF2B5EF4-FFF2-40B4-BE49-F238E27FC236}">
                    <a16:creationId xmlns:a16="http://schemas.microsoft.com/office/drawing/2014/main" id="{5B13E1FD-2C65-17E1-7E2A-ADFAFE7DD2CD}"/>
                  </a:ext>
                </a:extLst>
              </p:cNvPr>
              <p:cNvSpPr/>
              <p:nvPr/>
            </p:nvSpPr>
            <p:spPr>
              <a:xfrm>
                <a:off x="5361698" y="2703862"/>
                <a:ext cx="1908000" cy="553559"/>
              </a:xfrm>
              <a:prstGeom prst="round2SameRect">
                <a:avLst>
                  <a:gd name="adj1" fmla="val 50000"/>
                  <a:gd name="adj2" fmla="val 0"/>
                </a:avLst>
              </a:prstGeom>
              <a:solidFill>
                <a:srgbClr val="183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sp>
            <p:nvSpPr>
              <p:cNvPr id="18" name="Google Shape;1448;p33">
                <a:extLst>
                  <a:ext uri="{FF2B5EF4-FFF2-40B4-BE49-F238E27FC236}">
                    <a16:creationId xmlns:a16="http://schemas.microsoft.com/office/drawing/2014/main" id="{9E089330-479B-2601-5584-45563E3B51F3}"/>
                  </a:ext>
                </a:extLst>
              </p:cNvPr>
              <p:cNvSpPr/>
              <p:nvPr/>
            </p:nvSpPr>
            <p:spPr>
              <a:xfrm>
                <a:off x="5355898" y="2696537"/>
                <a:ext cx="1908000" cy="2484000"/>
              </a:xfrm>
              <a:prstGeom prst="roundRect">
                <a:avLst>
                  <a:gd name="adj" fmla="val 16667"/>
                </a:avLst>
              </a:prstGeom>
              <a:noFill/>
              <a:ln w="28575" cap="flat" cmpd="sng">
                <a:solidFill>
                  <a:srgbClr val="1836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sp>
            <p:nvSpPr>
              <p:cNvPr id="19" name="Google Shape;1450;p33">
                <a:extLst>
                  <a:ext uri="{FF2B5EF4-FFF2-40B4-BE49-F238E27FC236}">
                    <a16:creationId xmlns:a16="http://schemas.microsoft.com/office/drawing/2014/main" id="{C3539020-6FD0-1655-0ECD-B37221F47FBF}"/>
                  </a:ext>
                </a:extLst>
              </p:cNvPr>
              <p:cNvSpPr txBox="1"/>
              <p:nvPr/>
            </p:nvSpPr>
            <p:spPr>
              <a:xfrm>
                <a:off x="5368913" y="3236375"/>
                <a:ext cx="1915698" cy="1867069"/>
              </a:xfrm>
              <a:prstGeom prst="rect">
                <a:avLst/>
              </a:prstGeom>
              <a:noFill/>
              <a:ln>
                <a:noFill/>
              </a:ln>
            </p:spPr>
            <p:txBody>
              <a:bodyPr spcFirstLastPara="1" wrap="square" lIns="91425" tIns="91425" rIns="91425" bIns="91425" anchor="t" anchorCtr="0">
                <a:noAutofit/>
              </a:bodyPr>
              <a:lstStyle/>
              <a:p>
                <a:pPr algn="just">
                  <a:lnSpc>
                    <a:spcPct val="90000"/>
                  </a:lnSpc>
                  <a:buClr>
                    <a:srgbClr val="000000"/>
                  </a:buClr>
                </a:pPr>
                <a:r>
                  <a:rPr lang="es-ES" sz="1700" kern="0" spc="-100" dirty="0">
                    <a:solidFill>
                      <a:schemeClr val="dk1"/>
                    </a:solidFill>
                    <a:latin typeface="Roboto"/>
                    <a:ea typeface="Roboto"/>
                    <a:cs typeface="Roboto"/>
                    <a:sym typeface="Roboto"/>
                  </a:rPr>
                  <a:t>Actividades del estudiante en: </a:t>
                </a:r>
              </a:p>
              <a:p>
                <a:pPr indent="-177800" algn="just">
                  <a:lnSpc>
                    <a:spcPct val="90000"/>
                  </a:lnSpc>
                  <a:buClr>
                    <a:srgbClr val="000000"/>
                  </a:buClr>
                  <a:buFont typeface="Arial" panose="020B0604020202020204" pitchFamily="34" charset="0"/>
                  <a:buChar char="•"/>
                </a:pPr>
                <a:r>
                  <a:rPr lang="es-ES" sz="1700" kern="0" spc="-100" dirty="0">
                    <a:solidFill>
                      <a:schemeClr val="dk1"/>
                    </a:solidFill>
                    <a:latin typeface="Roboto"/>
                    <a:ea typeface="Roboto"/>
                    <a:cs typeface="Roboto"/>
                    <a:sym typeface="Roboto"/>
                  </a:rPr>
                  <a:t>Curso práctico </a:t>
                </a:r>
              </a:p>
              <a:p>
                <a:pPr indent="-177800" algn="just">
                  <a:lnSpc>
                    <a:spcPct val="90000"/>
                  </a:lnSpc>
                  <a:buClr>
                    <a:srgbClr val="000000"/>
                  </a:buClr>
                  <a:buFont typeface="Arial" panose="020B0604020202020204" pitchFamily="34" charset="0"/>
                  <a:buChar char="•"/>
                </a:pPr>
                <a:r>
                  <a:rPr lang="es-ES" sz="1700" kern="0" spc="-100" dirty="0">
                    <a:solidFill>
                      <a:schemeClr val="dk1"/>
                    </a:solidFill>
                    <a:latin typeface="Roboto"/>
                    <a:ea typeface="Roboto"/>
                    <a:cs typeface="Roboto"/>
                    <a:sym typeface="Roboto"/>
                  </a:rPr>
                  <a:t>Curso laboratorio </a:t>
                </a:r>
              </a:p>
              <a:p>
                <a:pPr indent="-177800" algn="just">
                  <a:lnSpc>
                    <a:spcPct val="90000"/>
                  </a:lnSpc>
                  <a:buClr>
                    <a:srgbClr val="000000"/>
                  </a:buClr>
                  <a:buFont typeface="Arial" panose="020B0604020202020204" pitchFamily="34" charset="0"/>
                  <a:buChar char="•"/>
                </a:pPr>
                <a:r>
                  <a:rPr lang="es-ES" sz="1700" kern="0" spc="-100" dirty="0">
                    <a:solidFill>
                      <a:schemeClr val="dk1"/>
                    </a:solidFill>
                    <a:latin typeface="Roboto"/>
                    <a:ea typeface="Roboto"/>
                    <a:cs typeface="Roboto"/>
                    <a:sym typeface="Roboto"/>
                  </a:rPr>
                  <a:t>Taller </a:t>
                </a:r>
              </a:p>
              <a:p>
                <a:pPr indent="-177800" algn="just">
                  <a:lnSpc>
                    <a:spcPct val="90000"/>
                  </a:lnSpc>
                  <a:buClr>
                    <a:srgbClr val="000000"/>
                  </a:buClr>
                  <a:buFont typeface="Arial" panose="020B0604020202020204" pitchFamily="34" charset="0"/>
                  <a:buChar char="•"/>
                </a:pPr>
                <a:r>
                  <a:rPr lang="es-ES" sz="1700" kern="0" spc="-100" dirty="0">
                    <a:solidFill>
                      <a:schemeClr val="dk1"/>
                    </a:solidFill>
                    <a:latin typeface="Roboto"/>
                    <a:ea typeface="Roboto"/>
                    <a:cs typeface="Roboto"/>
                    <a:sym typeface="Roboto"/>
                  </a:rPr>
                  <a:t>Práctica profesional </a:t>
                </a:r>
              </a:p>
              <a:p>
                <a:pPr indent="-177800" algn="just">
                  <a:lnSpc>
                    <a:spcPct val="90000"/>
                  </a:lnSpc>
                  <a:buClr>
                    <a:srgbClr val="000000"/>
                  </a:buClr>
                  <a:buFont typeface="Arial" panose="020B0604020202020204" pitchFamily="34" charset="0"/>
                  <a:buChar char="•"/>
                </a:pPr>
                <a:r>
                  <a:rPr lang="es-ES" sz="1700" kern="0" spc="-100" dirty="0">
                    <a:solidFill>
                      <a:schemeClr val="dk1"/>
                    </a:solidFill>
                    <a:latin typeface="Roboto"/>
                    <a:ea typeface="Roboto"/>
                    <a:cs typeface="Roboto"/>
                    <a:sym typeface="Roboto"/>
                  </a:rPr>
                  <a:t>Seminario </a:t>
                </a:r>
              </a:p>
              <a:p>
                <a:pPr indent="-177800" algn="just">
                  <a:lnSpc>
                    <a:spcPct val="90000"/>
                  </a:lnSpc>
                  <a:buClr>
                    <a:srgbClr val="000000"/>
                  </a:buClr>
                  <a:buFont typeface="Arial" panose="020B0604020202020204" pitchFamily="34" charset="0"/>
                  <a:buChar char="•"/>
                </a:pPr>
                <a:r>
                  <a:rPr lang="es-ES" sz="1700" kern="0" spc="-100" dirty="0">
                    <a:solidFill>
                      <a:schemeClr val="dk1"/>
                    </a:solidFill>
                    <a:latin typeface="Roboto"/>
                    <a:ea typeface="Roboto"/>
                    <a:cs typeface="Roboto"/>
                    <a:sym typeface="Roboto"/>
                  </a:rPr>
                  <a:t>Módulo </a:t>
                </a:r>
              </a:p>
            </p:txBody>
          </p:sp>
        </p:grpSp>
        <p:grpSp>
          <p:nvGrpSpPr>
            <p:cNvPr id="29" name="Grupo 28">
              <a:extLst>
                <a:ext uri="{FF2B5EF4-FFF2-40B4-BE49-F238E27FC236}">
                  <a16:creationId xmlns:a16="http://schemas.microsoft.com/office/drawing/2014/main" id="{F20F40D9-333C-2542-7D9D-9F6F29ED21A7}"/>
                </a:ext>
              </a:extLst>
            </p:cNvPr>
            <p:cNvGrpSpPr>
              <a:grpSpLocks noChangeAspect="1"/>
            </p:cNvGrpSpPr>
            <p:nvPr/>
          </p:nvGrpSpPr>
          <p:grpSpPr>
            <a:xfrm>
              <a:off x="7083684" y="2822437"/>
              <a:ext cx="2124574" cy="2700000"/>
              <a:chOff x="7074059" y="2822437"/>
              <a:chExt cx="1954606" cy="2484000"/>
            </a:xfrm>
          </p:grpSpPr>
          <p:sp>
            <p:nvSpPr>
              <p:cNvPr id="21" name="Google Shape;1445;p33">
                <a:extLst>
                  <a:ext uri="{FF2B5EF4-FFF2-40B4-BE49-F238E27FC236}">
                    <a16:creationId xmlns:a16="http://schemas.microsoft.com/office/drawing/2014/main" id="{72DF9C43-18B0-460A-1AB5-3D00D4684E0A}"/>
                  </a:ext>
                </a:extLst>
              </p:cNvPr>
              <p:cNvSpPr/>
              <p:nvPr/>
            </p:nvSpPr>
            <p:spPr>
              <a:xfrm>
                <a:off x="7103162" y="2829763"/>
                <a:ext cx="1908000" cy="553559"/>
              </a:xfrm>
              <a:prstGeom prst="round2SameRect">
                <a:avLst>
                  <a:gd name="adj1" fmla="val 50000"/>
                  <a:gd name="adj2" fmla="val 0"/>
                </a:avLst>
              </a:prstGeom>
              <a:solidFill>
                <a:srgbClr val="183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2" name="Google Shape;1448;p33">
                <a:extLst>
                  <a:ext uri="{FF2B5EF4-FFF2-40B4-BE49-F238E27FC236}">
                    <a16:creationId xmlns:a16="http://schemas.microsoft.com/office/drawing/2014/main" id="{4CAE40BA-6415-A314-614A-339A9E739909}"/>
                  </a:ext>
                </a:extLst>
              </p:cNvPr>
              <p:cNvSpPr/>
              <p:nvPr/>
            </p:nvSpPr>
            <p:spPr>
              <a:xfrm>
                <a:off x="7097362" y="2822437"/>
                <a:ext cx="1908000" cy="2484000"/>
              </a:xfrm>
              <a:prstGeom prst="roundRect">
                <a:avLst>
                  <a:gd name="adj" fmla="val 16667"/>
                </a:avLst>
              </a:prstGeom>
              <a:noFill/>
              <a:ln w="28575" cap="flat" cmpd="sng">
                <a:solidFill>
                  <a:srgbClr val="1836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3" name="Google Shape;1450;p33">
                <a:extLst>
                  <a:ext uri="{FF2B5EF4-FFF2-40B4-BE49-F238E27FC236}">
                    <a16:creationId xmlns:a16="http://schemas.microsoft.com/office/drawing/2014/main" id="{1D4AEA01-3C20-E432-98AD-7784A41E34C8}"/>
                  </a:ext>
                </a:extLst>
              </p:cNvPr>
              <p:cNvSpPr txBox="1"/>
              <p:nvPr/>
            </p:nvSpPr>
            <p:spPr>
              <a:xfrm>
                <a:off x="7074059" y="3348462"/>
                <a:ext cx="1954606" cy="1809953"/>
              </a:xfrm>
              <a:prstGeom prst="rect">
                <a:avLst/>
              </a:prstGeom>
              <a:noFill/>
              <a:ln>
                <a:noFill/>
              </a:ln>
            </p:spPr>
            <p:txBody>
              <a:bodyPr spcFirstLastPara="1" wrap="square" lIns="91425" tIns="91425" rIns="91425" bIns="91425" anchor="t" anchorCtr="0">
                <a:noAutofit/>
              </a:bodyPr>
              <a:lstStyle>
                <a:defPPr>
                  <a:defRPr lang="es-CR"/>
                </a:defPPr>
                <a:lvl1pPr lvl="0" indent="0" algn="just">
                  <a:lnSpc>
                    <a:spcPct val="85000"/>
                  </a:lnSpc>
                  <a:spcBef>
                    <a:spcPts val="0"/>
                  </a:spcBef>
                  <a:spcAft>
                    <a:spcPts val="0"/>
                  </a:spcAft>
                  <a:buClr>
                    <a:srgbClr val="000000"/>
                  </a:buClr>
                  <a:buNone/>
                  <a:defRPr sz="1400">
                    <a:solidFill>
                      <a:schemeClr val="dk1"/>
                    </a:solidFill>
                    <a:latin typeface="Roboto"/>
                    <a:ea typeface="Roboto"/>
                    <a:cs typeface="Roboto"/>
                  </a:defRPr>
                </a:lvl1pPr>
              </a:lstStyle>
              <a:p>
                <a:pPr>
                  <a:lnSpc>
                    <a:spcPct val="90000"/>
                  </a:lnSpc>
                </a:pPr>
                <a:endParaRPr lang="es-ES" sz="1700" kern="0" spc="-100" dirty="0">
                  <a:sym typeface="Roboto"/>
                </a:endParaRPr>
              </a:p>
            </p:txBody>
          </p:sp>
        </p:grpSp>
      </p:grpSp>
      <p:grpSp>
        <p:nvGrpSpPr>
          <p:cNvPr id="33" name="Grupo 32">
            <a:extLst>
              <a:ext uri="{FF2B5EF4-FFF2-40B4-BE49-F238E27FC236}">
                <a16:creationId xmlns:a16="http://schemas.microsoft.com/office/drawing/2014/main" id="{445A2B94-BBDC-D07F-8495-36EFAF7265C0}"/>
              </a:ext>
            </a:extLst>
          </p:cNvPr>
          <p:cNvGrpSpPr/>
          <p:nvPr/>
        </p:nvGrpSpPr>
        <p:grpSpPr>
          <a:xfrm>
            <a:off x="2630049" y="2659112"/>
            <a:ext cx="745323" cy="757376"/>
            <a:chOff x="831662" y="1753131"/>
            <a:chExt cx="745323" cy="757376"/>
          </a:xfrm>
        </p:grpSpPr>
        <p:sp>
          <p:nvSpPr>
            <p:cNvPr id="30" name="Google Shape;989;p37">
              <a:extLst>
                <a:ext uri="{FF2B5EF4-FFF2-40B4-BE49-F238E27FC236}">
                  <a16:creationId xmlns:a16="http://schemas.microsoft.com/office/drawing/2014/main" id="{8291B2C1-E3F8-004C-150C-2FC44839020C}"/>
                </a:ext>
              </a:extLst>
            </p:cNvPr>
            <p:cNvSpPr/>
            <p:nvPr/>
          </p:nvSpPr>
          <p:spPr>
            <a:xfrm flipH="1">
              <a:off x="831662" y="1810035"/>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2" name="Gráfico 31" descr="Marca de verificación con relleno sólido">
              <a:extLst>
                <a:ext uri="{FF2B5EF4-FFF2-40B4-BE49-F238E27FC236}">
                  <a16:creationId xmlns:a16="http://schemas.microsoft.com/office/drawing/2014/main" id="{911180F2-A0C7-7DC5-248E-71E2CDE5EA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513" y="1753131"/>
              <a:ext cx="700472" cy="700472"/>
            </a:xfrm>
            <a:prstGeom prst="rect">
              <a:avLst/>
            </a:prstGeom>
            <a:effectLst>
              <a:outerShdw blurRad="50800" dist="38100" algn="l" rotWithShape="0">
                <a:prstClr val="black">
                  <a:alpha val="40000"/>
                </a:prstClr>
              </a:outerShdw>
            </a:effectLst>
          </p:spPr>
        </p:pic>
      </p:grpSp>
      <p:grpSp>
        <p:nvGrpSpPr>
          <p:cNvPr id="34" name="Grupo 33">
            <a:extLst>
              <a:ext uri="{FF2B5EF4-FFF2-40B4-BE49-F238E27FC236}">
                <a16:creationId xmlns:a16="http://schemas.microsoft.com/office/drawing/2014/main" id="{9B09365F-5F6B-98D7-B35F-25FD7F10C9BF}"/>
              </a:ext>
            </a:extLst>
          </p:cNvPr>
          <p:cNvGrpSpPr/>
          <p:nvPr/>
        </p:nvGrpSpPr>
        <p:grpSpPr>
          <a:xfrm>
            <a:off x="6963952" y="2716016"/>
            <a:ext cx="745323" cy="757376"/>
            <a:chOff x="831662" y="1753131"/>
            <a:chExt cx="745323" cy="757376"/>
          </a:xfrm>
        </p:grpSpPr>
        <p:sp>
          <p:nvSpPr>
            <p:cNvPr id="35" name="Google Shape;989;p37">
              <a:extLst>
                <a:ext uri="{FF2B5EF4-FFF2-40B4-BE49-F238E27FC236}">
                  <a16:creationId xmlns:a16="http://schemas.microsoft.com/office/drawing/2014/main" id="{DF59DF27-D646-169A-327C-095E686C05B0}"/>
                </a:ext>
              </a:extLst>
            </p:cNvPr>
            <p:cNvSpPr/>
            <p:nvPr/>
          </p:nvSpPr>
          <p:spPr>
            <a:xfrm flipH="1">
              <a:off x="831662" y="1810035"/>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6" name="Gráfico 35" descr="Marca de verificación con relleno sólido">
              <a:extLst>
                <a:ext uri="{FF2B5EF4-FFF2-40B4-BE49-F238E27FC236}">
                  <a16:creationId xmlns:a16="http://schemas.microsoft.com/office/drawing/2014/main" id="{C39DB6A5-30AF-7647-571C-85D665DF05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513" y="1753131"/>
              <a:ext cx="700472" cy="700472"/>
            </a:xfrm>
            <a:prstGeom prst="rect">
              <a:avLst/>
            </a:prstGeom>
            <a:effectLst>
              <a:outerShdw blurRad="50800" dist="38100" algn="l" rotWithShape="0">
                <a:prstClr val="black">
                  <a:alpha val="40000"/>
                </a:prstClr>
              </a:outerShdw>
            </a:effectLst>
          </p:spPr>
        </p:pic>
      </p:grpSp>
      <p:grpSp>
        <p:nvGrpSpPr>
          <p:cNvPr id="37" name="Grupo 36">
            <a:extLst>
              <a:ext uri="{FF2B5EF4-FFF2-40B4-BE49-F238E27FC236}">
                <a16:creationId xmlns:a16="http://schemas.microsoft.com/office/drawing/2014/main" id="{0893F623-CCD6-0681-F491-52E84CFC7911}"/>
              </a:ext>
            </a:extLst>
          </p:cNvPr>
          <p:cNvGrpSpPr/>
          <p:nvPr/>
        </p:nvGrpSpPr>
        <p:grpSpPr>
          <a:xfrm>
            <a:off x="9176683" y="2702242"/>
            <a:ext cx="745323" cy="757376"/>
            <a:chOff x="831662" y="1753131"/>
            <a:chExt cx="745323" cy="757376"/>
          </a:xfrm>
        </p:grpSpPr>
        <p:sp>
          <p:nvSpPr>
            <p:cNvPr id="38" name="Google Shape;989;p37">
              <a:extLst>
                <a:ext uri="{FF2B5EF4-FFF2-40B4-BE49-F238E27FC236}">
                  <a16:creationId xmlns:a16="http://schemas.microsoft.com/office/drawing/2014/main" id="{15684D96-AD53-A205-6127-4102FDB56A1D}"/>
                </a:ext>
              </a:extLst>
            </p:cNvPr>
            <p:cNvSpPr/>
            <p:nvPr/>
          </p:nvSpPr>
          <p:spPr>
            <a:xfrm flipH="1">
              <a:off x="831662" y="1810035"/>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9" name="Gráfico 38" descr="Marca de verificación con relleno sólido">
              <a:extLst>
                <a:ext uri="{FF2B5EF4-FFF2-40B4-BE49-F238E27FC236}">
                  <a16:creationId xmlns:a16="http://schemas.microsoft.com/office/drawing/2014/main" id="{0661253B-A121-F14B-8325-FBD7B4B5AC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513" y="1753131"/>
              <a:ext cx="700472" cy="700472"/>
            </a:xfrm>
            <a:prstGeom prst="rect">
              <a:avLst/>
            </a:prstGeom>
            <a:effectLst>
              <a:outerShdw blurRad="50800" dist="38100" algn="l" rotWithShape="0">
                <a:prstClr val="black">
                  <a:alpha val="40000"/>
                </a:prstClr>
              </a:outerShdw>
            </a:effectLst>
          </p:spPr>
        </p:pic>
      </p:grpSp>
      <p:grpSp>
        <p:nvGrpSpPr>
          <p:cNvPr id="43" name="Grupo 42">
            <a:extLst>
              <a:ext uri="{FF2B5EF4-FFF2-40B4-BE49-F238E27FC236}">
                <a16:creationId xmlns:a16="http://schemas.microsoft.com/office/drawing/2014/main" id="{C6691D7A-76C8-3ACD-9A76-BDBC7DFF062C}"/>
              </a:ext>
            </a:extLst>
          </p:cNvPr>
          <p:cNvGrpSpPr/>
          <p:nvPr/>
        </p:nvGrpSpPr>
        <p:grpSpPr>
          <a:xfrm>
            <a:off x="4813038" y="2705047"/>
            <a:ext cx="745323" cy="757376"/>
            <a:chOff x="831662" y="1753131"/>
            <a:chExt cx="745323" cy="757376"/>
          </a:xfrm>
        </p:grpSpPr>
        <p:sp>
          <p:nvSpPr>
            <p:cNvPr id="44" name="Google Shape;989;p37">
              <a:extLst>
                <a:ext uri="{FF2B5EF4-FFF2-40B4-BE49-F238E27FC236}">
                  <a16:creationId xmlns:a16="http://schemas.microsoft.com/office/drawing/2014/main" id="{C813FD67-075A-3743-0853-FAB474DCC0DC}"/>
                </a:ext>
              </a:extLst>
            </p:cNvPr>
            <p:cNvSpPr/>
            <p:nvPr/>
          </p:nvSpPr>
          <p:spPr>
            <a:xfrm flipH="1">
              <a:off x="831662" y="1810035"/>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5" name="Gráfico 44" descr="Marca de verificación con relleno sólido">
              <a:extLst>
                <a:ext uri="{FF2B5EF4-FFF2-40B4-BE49-F238E27FC236}">
                  <a16:creationId xmlns:a16="http://schemas.microsoft.com/office/drawing/2014/main" id="{10EC74BA-2121-464F-DA97-84C5AB7B2F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513" y="1753131"/>
              <a:ext cx="700472" cy="700472"/>
            </a:xfrm>
            <a:prstGeom prst="rect">
              <a:avLst/>
            </a:prstGeom>
            <a:effectLst>
              <a:outerShdw blurRad="50800" dist="38100" algn="l" rotWithShape="0">
                <a:prstClr val="black">
                  <a:alpha val="40000"/>
                </a:prstClr>
              </a:outerShdw>
            </a:effectLst>
          </p:spPr>
        </p:pic>
      </p:grpSp>
      <p:sp>
        <p:nvSpPr>
          <p:cNvPr id="15" name="Google Shape;1450;p33">
            <a:extLst>
              <a:ext uri="{FF2B5EF4-FFF2-40B4-BE49-F238E27FC236}">
                <a16:creationId xmlns:a16="http://schemas.microsoft.com/office/drawing/2014/main" id="{AA79F58A-3336-D5E1-083E-2CFD166657BF}"/>
              </a:ext>
            </a:extLst>
          </p:cNvPr>
          <p:cNvSpPr txBox="1"/>
          <p:nvPr/>
        </p:nvSpPr>
        <p:spPr>
          <a:xfrm>
            <a:off x="8426223" y="3721173"/>
            <a:ext cx="2124574" cy="1967340"/>
          </a:xfrm>
          <a:prstGeom prst="rect">
            <a:avLst/>
          </a:prstGeom>
          <a:noFill/>
          <a:ln>
            <a:noFill/>
          </a:ln>
        </p:spPr>
        <p:txBody>
          <a:bodyPr spcFirstLastPara="1" wrap="square" lIns="91425" tIns="91425" rIns="91425" bIns="91425" anchor="t" anchorCtr="0">
            <a:noAutofit/>
          </a:bodyPr>
          <a:lstStyle>
            <a:defPPr>
              <a:defRPr lang="es-CR"/>
            </a:defPPr>
            <a:lvl1pPr lvl="0" indent="0" algn="just">
              <a:lnSpc>
                <a:spcPct val="85000"/>
              </a:lnSpc>
              <a:spcBef>
                <a:spcPts val="0"/>
              </a:spcBef>
              <a:spcAft>
                <a:spcPts val="0"/>
              </a:spcAft>
              <a:buClr>
                <a:srgbClr val="000000"/>
              </a:buClr>
              <a:buNone/>
              <a:defRPr sz="1400">
                <a:solidFill>
                  <a:schemeClr val="dk1"/>
                </a:solidFill>
                <a:latin typeface="Roboto"/>
                <a:ea typeface="Roboto"/>
                <a:cs typeface="Roboto"/>
              </a:defRPr>
            </a:lvl1pPr>
          </a:lstStyle>
          <a:p>
            <a:pPr>
              <a:lnSpc>
                <a:spcPct val="90000"/>
              </a:lnSpc>
            </a:pPr>
            <a:r>
              <a:rPr lang="es-ES" sz="1700" kern="0" spc="-100" dirty="0">
                <a:sym typeface="Roboto"/>
              </a:rPr>
              <a:t>Hay actividades que no tienen asignación de créditos como: actividades deportivas y culturales, trabajos comunales y proyectos de graduación. </a:t>
            </a:r>
          </a:p>
        </p:txBody>
      </p:sp>
      <p:sp>
        <p:nvSpPr>
          <p:cNvPr id="14" name="Google Shape;757;p55">
            <a:extLst>
              <a:ext uri="{FF2B5EF4-FFF2-40B4-BE49-F238E27FC236}">
                <a16:creationId xmlns:a16="http://schemas.microsoft.com/office/drawing/2014/main" id="{87FF413D-7C8E-A6B3-5F99-B10CA1AEB80E}"/>
              </a:ext>
            </a:extLst>
          </p:cNvPr>
          <p:cNvSpPr txBox="1"/>
          <p:nvPr/>
        </p:nvSpPr>
        <p:spPr>
          <a:xfrm>
            <a:off x="2070652" y="6157156"/>
            <a:ext cx="10241280" cy="598215"/>
          </a:xfrm>
          <a:prstGeom prst="rect">
            <a:avLst/>
          </a:prstGeom>
          <a:noFill/>
          <a:ln>
            <a:noFill/>
          </a:ln>
        </p:spPr>
        <p:txBody>
          <a:bodyPr spcFirstLastPara="1" wrap="square" lIns="121900" tIns="121900" rIns="121900" bIns="121900" anchor="t" anchorCtr="0">
            <a:noAutofit/>
          </a:bodyPr>
          <a:lstStyle/>
          <a:p>
            <a:pPr algn="just"/>
            <a:r>
              <a:rPr lang="es-ES" sz="1333" b="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sym typeface="Barlow"/>
              </a:rPr>
              <a:t>Fuente: </a:t>
            </a:r>
            <a:r>
              <a:rPr lang="es-ES" sz="1333"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sym typeface="Barlow"/>
              </a:rPr>
              <a:t>Estudio Nomenclatura de Grados y Títulos de la Educación Superior Universitaria Estatal. Conare (1977)</a:t>
            </a:r>
            <a:endParaRPr sz="1333"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sym typeface="Barlow"/>
            </a:endParaRPr>
          </a:p>
          <a:p>
            <a:pPr>
              <a:spcAft>
                <a:spcPts val="1600"/>
              </a:spcAft>
            </a:pPr>
            <a:endParaRPr sz="1333"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sym typeface="Barlow"/>
            </a:endParaRPr>
          </a:p>
        </p:txBody>
      </p:sp>
    </p:spTree>
    <p:extLst>
      <p:ext uri="{BB962C8B-B14F-4D97-AF65-F5344CB8AC3E}">
        <p14:creationId xmlns:p14="http://schemas.microsoft.com/office/powerpoint/2010/main" val="2131117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1022CCE-A0A4-E252-5ED9-C11143C22639}"/>
              </a:ext>
            </a:extLst>
          </p:cNvPr>
          <p:cNvSpPr txBox="1"/>
          <p:nvPr/>
        </p:nvSpPr>
        <p:spPr>
          <a:xfrm>
            <a:off x="706683" y="1003953"/>
            <a:ext cx="11153553" cy="5078313"/>
          </a:xfrm>
          <a:prstGeom prst="rect">
            <a:avLst/>
          </a:prstGeom>
          <a:solidFill>
            <a:schemeClr val="bg1"/>
          </a:solidFill>
        </p:spPr>
        <p:txBody>
          <a:bodyPr wrap="square" rtlCol="0">
            <a:spAutoFit/>
          </a:bodyPr>
          <a:lstStyle/>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p:txBody>
      </p:sp>
      <p:sp>
        <p:nvSpPr>
          <p:cNvPr id="4" name="Google Shape;760;p55">
            <a:extLst>
              <a:ext uri="{FF2B5EF4-FFF2-40B4-BE49-F238E27FC236}">
                <a16:creationId xmlns:a16="http://schemas.microsoft.com/office/drawing/2014/main" id="{41E83BD7-B49B-41C1-988B-40035565A157}"/>
              </a:ext>
            </a:extLst>
          </p:cNvPr>
          <p:cNvSpPr txBox="1">
            <a:spLocks/>
          </p:cNvSpPr>
          <p:nvPr/>
        </p:nvSpPr>
        <p:spPr>
          <a:xfrm>
            <a:off x="2070652" y="947222"/>
            <a:ext cx="8050696" cy="763588"/>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a:latin typeface="Roboto" panose="02000000000000000000" pitchFamily="2" charset="0"/>
                <a:ea typeface="Roboto" panose="02000000000000000000" pitchFamily="2" charset="0"/>
                <a:cs typeface="Roboto" panose="02000000000000000000" pitchFamily="2" charset="0"/>
              </a:rPr>
              <a:t>Guía para la asignación de créditos en la ESUE</a:t>
            </a:r>
            <a:endParaRPr lang="es-CR" dirty="0">
              <a:latin typeface="Roboto" panose="02000000000000000000" pitchFamily="2" charset="0"/>
              <a:ea typeface="Roboto" panose="02000000000000000000" pitchFamily="2" charset="0"/>
              <a:cs typeface="Roboto" panose="02000000000000000000" pitchFamily="2" charset="0"/>
            </a:endParaRPr>
          </a:p>
        </p:txBody>
      </p:sp>
      <p:grpSp>
        <p:nvGrpSpPr>
          <p:cNvPr id="14" name="Grupo 13">
            <a:extLst>
              <a:ext uri="{FF2B5EF4-FFF2-40B4-BE49-F238E27FC236}">
                <a16:creationId xmlns:a16="http://schemas.microsoft.com/office/drawing/2014/main" id="{958C6EA2-9799-B96A-9FF9-23D8B3330B75}"/>
              </a:ext>
            </a:extLst>
          </p:cNvPr>
          <p:cNvGrpSpPr/>
          <p:nvPr/>
        </p:nvGrpSpPr>
        <p:grpSpPr>
          <a:xfrm>
            <a:off x="2892800" y="2702242"/>
            <a:ext cx="6406400" cy="3151805"/>
            <a:chOff x="4129645" y="2702242"/>
            <a:chExt cx="6406400" cy="3151805"/>
          </a:xfrm>
        </p:grpSpPr>
        <p:grpSp>
          <p:nvGrpSpPr>
            <p:cNvPr id="31" name="Grupo 30">
              <a:extLst>
                <a:ext uri="{FF2B5EF4-FFF2-40B4-BE49-F238E27FC236}">
                  <a16:creationId xmlns:a16="http://schemas.microsoft.com/office/drawing/2014/main" id="{B28B6059-4126-98C7-4B6A-D8FAB49D0B89}"/>
                </a:ext>
              </a:extLst>
            </p:cNvPr>
            <p:cNvGrpSpPr/>
            <p:nvPr/>
          </p:nvGrpSpPr>
          <p:grpSpPr>
            <a:xfrm>
              <a:off x="4129645" y="3080930"/>
              <a:ext cx="6406400" cy="2773117"/>
              <a:chOff x="2789138" y="2749320"/>
              <a:chExt cx="6406400" cy="2773117"/>
            </a:xfrm>
          </p:grpSpPr>
          <p:sp>
            <p:nvSpPr>
              <p:cNvPr id="9" name="Google Shape;1450;p33">
                <a:extLst>
                  <a:ext uri="{FF2B5EF4-FFF2-40B4-BE49-F238E27FC236}">
                    <a16:creationId xmlns:a16="http://schemas.microsoft.com/office/drawing/2014/main" id="{7DBFD05B-0270-2451-1BA4-46FDAFE9A66C}"/>
                  </a:ext>
                </a:extLst>
              </p:cNvPr>
              <p:cNvSpPr txBox="1"/>
              <p:nvPr/>
            </p:nvSpPr>
            <p:spPr>
              <a:xfrm>
                <a:off x="2797040" y="3391344"/>
                <a:ext cx="1987304" cy="1925665"/>
              </a:xfrm>
              <a:prstGeom prst="rect">
                <a:avLst/>
              </a:prstGeom>
              <a:noFill/>
              <a:ln>
                <a:noFill/>
              </a:ln>
            </p:spPr>
            <p:txBody>
              <a:bodyPr spcFirstLastPara="1" wrap="square" lIns="91425" tIns="91425" rIns="91425" bIns="91425" anchor="t" anchorCtr="0">
                <a:noAutofit/>
              </a:bodyPr>
              <a:lstStyle/>
              <a:p>
                <a:pPr algn="just">
                  <a:lnSpc>
                    <a:spcPct val="90000"/>
                  </a:lnSpc>
                  <a:buClr>
                    <a:srgbClr val="000000"/>
                  </a:buClr>
                </a:pPr>
                <a:r>
                  <a:rPr lang="es-ES" sz="1700" kern="0" spc="-100" dirty="0">
                    <a:solidFill>
                      <a:schemeClr val="dk1"/>
                    </a:solidFill>
                    <a:latin typeface="Roboto"/>
                    <a:ea typeface="Roboto"/>
                    <a:cs typeface="Roboto"/>
                    <a:sym typeface="Roboto"/>
                  </a:rPr>
                  <a:t>Se analiza y valora la asignación de créditos según criterios y modelo de la carrera (ej. Medicina y arquitectura).</a:t>
                </a:r>
                <a:endParaRPr lang="en-US" sz="1700" kern="0" spc="-100" dirty="0">
                  <a:solidFill>
                    <a:schemeClr val="dk1"/>
                  </a:solidFill>
                  <a:latin typeface="Roboto"/>
                  <a:ea typeface="Roboto"/>
                  <a:cs typeface="Roboto"/>
                  <a:sym typeface="Roboto"/>
                </a:endParaRPr>
              </a:p>
            </p:txBody>
          </p:sp>
          <p:grpSp>
            <p:nvGrpSpPr>
              <p:cNvPr id="2" name="Grupo 1">
                <a:extLst>
                  <a:ext uri="{FF2B5EF4-FFF2-40B4-BE49-F238E27FC236}">
                    <a16:creationId xmlns:a16="http://schemas.microsoft.com/office/drawing/2014/main" id="{800C3621-CC94-533C-1F42-EB1995CBF2E8}"/>
                  </a:ext>
                </a:extLst>
              </p:cNvPr>
              <p:cNvGrpSpPr>
                <a:grpSpLocks noChangeAspect="1"/>
              </p:cNvGrpSpPr>
              <p:nvPr/>
            </p:nvGrpSpPr>
            <p:grpSpPr>
              <a:xfrm>
                <a:off x="2789138" y="2749320"/>
                <a:ext cx="4177491" cy="2664000"/>
                <a:chOff x="3497001" y="2703863"/>
                <a:chExt cx="3910216" cy="2484000"/>
              </a:xfrm>
            </p:grpSpPr>
            <p:sp>
              <p:nvSpPr>
                <p:cNvPr id="11" name="Google Shape;1445;p33">
                  <a:extLst>
                    <a:ext uri="{FF2B5EF4-FFF2-40B4-BE49-F238E27FC236}">
                      <a16:creationId xmlns:a16="http://schemas.microsoft.com/office/drawing/2014/main" id="{E95D7886-8155-E104-C2F1-F9469493C7D4}"/>
                    </a:ext>
                  </a:extLst>
                </p:cNvPr>
                <p:cNvSpPr/>
                <p:nvPr/>
              </p:nvSpPr>
              <p:spPr>
                <a:xfrm>
                  <a:off x="3502801" y="2711188"/>
                  <a:ext cx="1908000" cy="553559"/>
                </a:xfrm>
                <a:prstGeom prst="round2SameRect">
                  <a:avLst>
                    <a:gd name="adj1" fmla="val 50000"/>
                    <a:gd name="adj2" fmla="val 0"/>
                  </a:avLst>
                </a:prstGeom>
                <a:solidFill>
                  <a:srgbClr val="183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 name="Google Shape;1448;p33">
                  <a:extLst>
                    <a:ext uri="{FF2B5EF4-FFF2-40B4-BE49-F238E27FC236}">
                      <a16:creationId xmlns:a16="http://schemas.microsoft.com/office/drawing/2014/main" id="{ADF8C349-EBD0-78FF-766B-F33C23E9F7A0}"/>
                    </a:ext>
                  </a:extLst>
                </p:cNvPr>
                <p:cNvSpPr/>
                <p:nvPr/>
              </p:nvSpPr>
              <p:spPr>
                <a:xfrm>
                  <a:off x="3497001" y="2703863"/>
                  <a:ext cx="1908000" cy="2484000"/>
                </a:xfrm>
                <a:prstGeom prst="roundRect">
                  <a:avLst>
                    <a:gd name="adj" fmla="val 16667"/>
                  </a:avLst>
                </a:prstGeom>
                <a:noFill/>
                <a:ln w="28575" cap="flat" cmpd="sng">
                  <a:solidFill>
                    <a:srgbClr val="1836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 name="Google Shape;1450;p33">
                  <a:extLst>
                    <a:ext uri="{FF2B5EF4-FFF2-40B4-BE49-F238E27FC236}">
                      <a16:creationId xmlns:a16="http://schemas.microsoft.com/office/drawing/2014/main" id="{9C2EEFCA-B8D0-942E-9C1C-F77E20D6C996}"/>
                    </a:ext>
                  </a:extLst>
                </p:cNvPr>
                <p:cNvSpPr txBox="1"/>
                <p:nvPr/>
              </p:nvSpPr>
              <p:spPr>
                <a:xfrm>
                  <a:off x="5499217" y="3328993"/>
                  <a:ext cx="1908000" cy="1536296"/>
                </a:xfrm>
                <a:prstGeom prst="rect">
                  <a:avLst/>
                </a:prstGeom>
                <a:noFill/>
                <a:ln>
                  <a:noFill/>
                </a:ln>
              </p:spPr>
              <p:txBody>
                <a:bodyPr spcFirstLastPara="1" wrap="square" lIns="91425" tIns="91425" rIns="91425" bIns="91425" anchor="t" anchorCtr="0">
                  <a:noAutofit/>
                </a:bodyPr>
                <a:lstStyle/>
                <a:p>
                  <a:pPr algn="just">
                    <a:lnSpc>
                      <a:spcPct val="90000"/>
                    </a:lnSpc>
                    <a:buClr>
                      <a:srgbClr val="000000"/>
                    </a:buClr>
                  </a:pPr>
                  <a:r>
                    <a:rPr lang="es-ES" sz="1700" kern="0" spc="-100" dirty="0">
                      <a:solidFill>
                        <a:schemeClr val="dk1"/>
                      </a:solidFill>
                      <a:latin typeface="Roboto"/>
                      <a:ea typeface="Roboto"/>
                      <a:cs typeface="Roboto"/>
                      <a:sym typeface="Roboto"/>
                    </a:rPr>
                    <a:t>Valorar especificidad y naturaleza de las actividades y métodos de enseñanza.</a:t>
                  </a:r>
                  <a:endParaRPr lang="en-US" sz="1700" kern="0" spc="-100" dirty="0">
                    <a:solidFill>
                      <a:schemeClr val="dk1"/>
                    </a:solidFill>
                    <a:latin typeface="Roboto"/>
                    <a:ea typeface="Roboto"/>
                    <a:cs typeface="Roboto"/>
                    <a:sym typeface="Roboto"/>
                  </a:endParaRPr>
                </a:p>
              </p:txBody>
            </p:sp>
          </p:grpSp>
          <p:grpSp>
            <p:nvGrpSpPr>
              <p:cNvPr id="3" name="Grupo 2">
                <a:extLst>
                  <a:ext uri="{FF2B5EF4-FFF2-40B4-BE49-F238E27FC236}">
                    <a16:creationId xmlns:a16="http://schemas.microsoft.com/office/drawing/2014/main" id="{F8EF04F6-66D9-0854-B904-7ED001AA21C9}"/>
                  </a:ext>
                </a:extLst>
              </p:cNvPr>
              <p:cNvGrpSpPr>
                <a:grpSpLocks noChangeAspect="1"/>
              </p:cNvGrpSpPr>
              <p:nvPr/>
            </p:nvGrpSpPr>
            <p:grpSpPr>
              <a:xfrm>
                <a:off x="4940821" y="2780067"/>
                <a:ext cx="4254717" cy="2700000"/>
                <a:chOff x="5355898" y="2696537"/>
                <a:chExt cx="3914344" cy="2484000"/>
              </a:xfrm>
            </p:grpSpPr>
            <p:sp>
              <p:nvSpPr>
                <p:cNvPr id="17" name="Google Shape;1445;p33">
                  <a:extLst>
                    <a:ext uri="{FF2B5EF4-FFF2-40B4-BE49-F238E27FC236}">
                      <a16:creationId xmlns:a16="http://schemas.microsoft.com/office/drawing/2014/main" id="{5B13E1FD-2C65-17E1-7E2A-ADFAFE7DD2CD}"/>
                    </a:ext>
                  </a:extLst>
                </p:cNvPr>
                <p:cNvSpPr/>
                <p:nvPr/>
              </p:nvSpPr>
              <p:spPr>
                <a:xfrm>
                  <a:off x="5361698" y="2703862"/>
                  <a:ext cx="1908000" cy="553559"/>
                </a:xfrm>
                <a:prstGeom prst="round2SameRect">
                  <a:avLst>
                    <a:gd name="adj1" fmla="val 50000"/>
                    <a:gd name="adj2" fmla="val 0"/>
                  </a:avLst>
                </a:prstGeom>
                <a:solidFill>
                  <a:srgbClr val="183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sp>
              <p:nvSpPr>
                <p:cNvPr id="18" name="Google Shape;1448;p33">
                  <a:extLst>
                    <a:ext uri="{FF2B5EF4-FFF2-40B4-BE49-F238E27FC236}">
                      <a16:creationId xmlns:a16="http://schemas.microsoft.com/office/drawing/2014/main" id="{9E089330-479B-2601-5584-45563E3B51F3}"/>
                    </a:ext>
                  </a:extLst>
                </p:cNvPr>
                <p:cNvSpPr/>
                <p:nvPr/>
              </p:nvSpPr>
              <p:spPr>
                <a:xfrm>
                  <a:off x="5355898" y="2696537"/>
                  <a:ext cx="1908000" cy="2484000"/>
                </a:xfrm>
                <a:prstGeom prst="roundRect">
                  <a:avLst>
                    <a:gd name="adj" fmla="val 16667"/>
                  </a:avLst>
                </a:prstGeom>
                <a:noFill/>
                <a:ln w="28575" cap="flat" cmpd="sng">
                  <a:solidFill>
                    <a:srgbClr val="1836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sp>
              <p:nvSpPr>
                <p:cNvPr id="19" name="Google Shape;1450;p33">
                  <a:extLst>
                    <a:ext uri="{FF2B5EF4-FFF2-40B4-BE49-F238E27FC236}">
                      <a16:creationId xmlns:a16="http://schemas.microsoft.com/office/drawing/2014/main" id="{C3539020-6FD0-1655-0ECD-B37221F47FBF}"/>
                    </a:ext>
                  </a:extLst>
                </p:cNvPr>
                <p:cNvSpPr txBox="1"/>
                <p:nvPr/>
              </p:nvSpPr>
              <p:spPr>
                <a:xfrm>
                  <a:off x="7354544" y="3285044"/>
                  <a:ext cx="1915698" cy="1867069"/>
                </a:xfrm>
                <a:prstGeom prst="rect">
                  <a:avLst/>
                </a:prstGeom>
                <a:noFill/>
                <a:ln>
                  <a:noFill/>
                </a:ln>
              </p:spPr>
              <p:txBody>
                <a:bodyPr spcFirstLastPara="1" wrap="square" lIns="91425" tIns="91425" rIns="91425" bIns="91425" anchor="t" anchorCtr="0">
                  <a:noAutofit/>
                </a:bodyPr>
                <a:lstStyle/>
                <a:p>
                  <a:pPr algn="just">
                    <a:lnSpc>
                      <a:spcPct val="90000"/>
                    </a:lnSpc>
                    <a:buClr>
                      <a:srgbClr val="000000"/>
                    </a:buClr>
                  </a:pPr>
                  <a:r>
                    <a:rPr lang="es-ES" sz="1700" kern="0" spc="-100" dirty="0">
                      <a:solidFill>
                        <a:schemeClr val="dk1"/>
                      </a:solidFill>
                      <a:latin typeface="Roboto"/>
                      <a:ea typeface="Roboto"/>
                      <a:cs typeface="Roboto"/>
                      <a:sym typeface="Roboto"/>
                    </a:rPr>
                    <a:t>Cursos compartidos deben valorarse conjuntamente.</a:t>
                  </a:r>
                  <a:endParaRPr lang="es-ES" sz="1400" dirty="0">
                    <a:solidFill>
                      <a:schemeClr val="dk1"/>
                    </a:solidFill>
                    <a:latin typeface="Roboto"/>
                    <a:ea typeface="Roboto"/>
                    <a:cs typeface="Roboto"/>
                    <a:sym typeface="Roboto"/>
                  </a:endParaRPr>
                </a:p>
              </p:txBody>
            </p:sp>
          </p:grpSp>
          <p:grpSp>
            <p:nvGrpSpPr>
              <p:cNvPr id="29" name="Grupo 28">
                <a:extLst>
                  <a:ext uri="{FF2B5EF4-FFF2-40B4-BE49-F238E27FC236}">
                    <a16:creationId xmlns:a16="http://schemas.microsoft.com/office/drawing/2014/main" id="{F20F40D9-333C-2542-7D9D-9F6F29ED21A7}"/>
                  </a:ext>
                </a:extLst>
              </p:cNvPr>
              <p:cNvGrpSpPr>
                <a:grpSpLocks noChangeAspect="1"/>
              </p:cNvGrpSpPr>
              <p:nvPr/>
            </p:nvGrpSpPr>
            <p:grpSpPr>
              <a:xfrm>
                <a:off x="7109015" y="2822437"/>
                <a:ext cx="2080220" cy="2700000"/>
                <a:chOff x="7097362" y="2822437"/>
                <a:chExt cx="1913800" cy="2484000"/>
              </a:xfrm>
            </p:grpSpPr>
            <p:sp>
              <p:nvSpPr>
                <p:cNvPr id="21" name="Google Shape;1445;p33">
                  <a:extLst>
                    <a:ext uri="{FF2B5EF4-FFF2-40B4-BE49-F238E27FC236}">
                      <a16:creationId xmlns:a16="http://schemas.microsoft.com/office/drawing/2014/main" id="{72DF9C43-18B0-460A-1AB5-3D00D4684E0A}"/>
                    </a:ext>
                  </a:extLst>
                </p:cNvPr>
                <p:cNvSpPr/>
                <p:nvPr/>
              </p:nvSpPr>
              <p:spPr>
                <a:xfrm>
                  <a:off x="7103162" y="2829763"/>
                  <a:ext cx="1908000" cy="553559"/>
                </a:xfrm>
                <a:prstGeom prst="round2SameRect">
                  <a:avLst>
                    <a:gd name="adj1" fmla="val 50000"/>
                    <a:gd name="adj2" fmla="val 0"/>
                  </a:avLst>
                </a:prstGeom>
                <a:solidFill>
                  <a:srgbClr val="183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2" name="Google Shape;1448;p33">
                  <a:extLst>
                    <a:ext uri="{FF2B5EF4-FFF2-40B4-BE49-F238E27FC236}">
                      <a16:creationId xmlns:a16="http://schemas.microsoft.com/office/drawing/2014/main" id="{4CAE40BA-6415-A314-614A-339A9E739909}"/>
                    </a:ext>
                  </a:extLst>
                </p:cNvPr>
                <p:cNvSpPr/>
                <p:nvPr/>
              </p:nvSpPr>
              <p:spPr>
                <a:xfrm>
                  <a:off x="7097362" y="2822437"/>
                  <a:ext cx="1908000" cy="2484000"/>
                </a:xfrm>
                <a:prstGeom prst="roundRect">
                  <a:avLst>
                    <a:gd name="adj" fmla="val 16667"/>
                  </a:avLst>
                </a:prstGeom>
                <a:noFill/>
                <a:ln w="28575" cap="flat" cmpd="sng">
                  <a:solidFill>
                    <a:srgbClr val="1836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grpSp>
          <p:nvGrpSpPr>
            <p:cNvPr id="34" name="Grupo 33">
              <a:extLst>
                <a:ext uri="{FF2B5EF4-FFF2-40B4-BE49-F238E27FC236}">
                  <a16:creationId xmlns:a16="http://schemas.microsoft.com/office/drawing/2014/main" id="{9B09365F-5F6B-98D7-B35F-25FD7F10C9BF}"/>
                </a:ext>
              </a:extLst>
            </p:cNvPr>
            <p:cNvGrpSpPr/>
            <p:nvPr/>
          </p:nvGrpSpPr>
          <p:grpSpPr>
            <a:xfrm>
              <a:off x="6963952" y="2716016"/>
              <a:ext cx="745323" cy="757376"/>
              <a:chOff x="831662" y="1753131"/>
              <a:chExt cx="745323" cy="757376"/>
            </a:xfrm>
          </p:grpSpPr>
          <p:sp>
            <p:nvSpPr>
              <p:cNvPr id="35" name="Google Shape;989;p37">
                <a:extLst>
                  <a:ext uri="{FF2B5EF4-FFF2-40B4-BE49-F238E27FC236}">
                    <a16:creationId xmlns:a16="http://schemas.microsoft.com/office/drawing/2014/main" id="{DF59DF27-D646-169A-327C-095E686C05B0}"/>
                  </a:ext>
                </a:extLst>
              </p:cNvPr>
              <p:cNvSpPr/>
              <p:nvPr/>
            </p:nvSpPr>
            <p:spPr>
              <a:xfrm flipH="1">
                <a:off x="831662" y="1810035"/>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6" name="Gráfico 35" descr="Marca de verificación con relleno sólido">
                <a:extLst>
                  <a:ext uri="{FF2B5EF4-FFF2-40B4-BE49-F238E27FC236}">
                    <a16:creationId xmlns:a16="http://schemas.microsoft.com/office/drawing/2014/main" id="{C39DB6A5-30AF-7647-571C-85D665DF05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513" y="1753131"/>
                <a:ext cx="700472" cy="700472"/>
              </a:xfrm>
              <a:prstGeom prst="rect">
                <a:avLst/>
              </a:prstGeom>
              <a:effectLst>
                <a:outerShdw blurRad="50800" dist="38100" algn="l" rotWithShape="0">
                  <a:prstClr val="black">
                    <a:alpha val="40000"/>
                  </a:prstClr>
                </a:outerShdw>
              </a:effectLst>
            </p:spPr>
          </p:pic>
        </p:grpSp>
        <p:grpSp>
          <p:nvGrpSpPr>
            <p:cNvPr id="37" name="Grupo 36">
              <a:extLst>
                <a:ext uri="{FF2B5EF4-FFF2-40B4-BE49-F238E27FC236}">
                  <a16:creationId xmlns:a16="http://schemas.microsoft.com/office/drawing/2014/main" id="{0893F623-CCD6-0681-F491-52E84CFC7911}"/>
                </a:ext>
              </a:extLst>
            </p:cNvPr>
            <p:cNvGrpSpPr/>
            <p:nvPr/>
          </p:nvGrpSpPr>
          <p:grpSpPr>
            <a:xfrm>
              <a:off x="9176683" y="2702242"/>
              <a:ext cx="745323" cy="757376"/>
              <a:chOff x="831662" y="1753131"/>
              <a:chExt cx="745323" cy="757376"/>
            </a:xfrm>
          </p:grpSpPr>
          <p:sp>
            <p:nvSpPr>
              <p:cNvPr id="38" name="Google Shape;989;p37">
                <a:extLst>
                  <a:ext uri="{FF2B5EF4-FFF2-40B4-BE49-F238E27FC236}">
                    <a16:creationId xmlns:a16="http://schemas.microsoft.com/office/drawing/2014/main" id="{15684D96-AD53-A205-6127-4102FDB56A1D}"/>
                  </a:ext>
                </a:extLst>
              </p:cNvPr>
              <p:cNvSpPr/>
              <p:nvPr/>
            </p:nvSpPr>
            <p:spPr>
              <a:xfrm flipH="1">
                <a:off x="831662" y="1810035"/>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9" name="Gráfico 38" descr="Marca de verificación con relleno sólido">
                <a:extLst>
                  <a:ext uri="{FF2B5EF4-FFF2-40B4-BE49-F238E27FC236}">
                    <a16:creationId xmlns:a16="http://schemas.microsoft.com/office/drawing/2014/main" id="{0661253B-A121-F14B-8325-FBD7B4B5AC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513" y="1753131"/>
                <a:ext cx="700472" cy="700472"/>
              </a:xfrm>
              <a:prstGeom prst="rect">
                <a:avLst/>
              </a:prstGeom>
              <a:effectLst>
                <a:outerShdw blurRad="50800" dist="38100" algn="l" rotWithShape="0">
                  <a:prstClr val="black">
                    <a:alpha val="40000"/>
                  </a:prstClr>
                </a:outerShdw>
              </a:effectLst>
            </p:spPr>
          </p:pic>
        </p:grpSp>
        <p:grpSp>
          <p:nvGrpSpPr>
            <p:cNvPr id="43" name="Grupo 42">
              <a:extLst>
                <a:ext uri="{FF2B5EF4-FFF2-40B4-BE49-F238E27FC236}">
                  <a16:creationId xmlns:a16="http://schemas.microsoft.com/office/drawing/2014/main" id="{C6691D7A-76C8-3ACD-9A76-BDBC7DFF062C}"/>
                </a:ext>
              </a:extLst>
            </p:cNvPr>
            <p:cNvGrpSpPr/>
            <p:nvPr/>
          </p:nvGrpSpPr>
          <p:grpSpPr>
            <a:xfrm>
              <a:off x="4813038" y="2705047"/>
              <a:ext cx="745323" cy="757376"/>
              <a:chOff x="831662" y="1753131"/>
              <a:chExt cx="745323" cy="757376"/>
            </a:xfrm>
          </p:grpSpPr>
          <p:sp>
            <p:nvSpPr>
              <p:cNvPr id="44" name="Google Shape;989;p37">
                <a:extLst>
                  <a:ext uri="{FF2B5EF4-FFF2-40B4-BE49-F238E27FC236}">
                    <a16:creationId xmlns:a16="http://schemas.microsoft.com/office/drawing/2014/main" id="{C813FD67-075A-3743-0853-FAB474DCC0DC}"/>
                  </a:ext>
                </a:extLst>
              </p:cNvPr>
              <p:cNvSpPr/>
              <p:nvPr/>
            </p:nvSpPr>
            <p:spPr>
              <a:xfrm flipH="1">
                <a:off x="831662" y="1810035"/>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5" name="Gráfico 44" descr="Marca de verificación con relleno sólido">
                <a:extLst>
                  <a:ext uri="{FF2B5EF4-FFF2-40B4-BE49-F238E27FC236}">
                    <a16:creationId xmlns:a16="http://schemas.microsoft.com/office/drawing/2014/main" id="{10EC74BA-2121-464F-DA97-84C5AB7B2F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513" y="1753131"/>
                <a:ext cx="700472" cy="700472"/>
              </a:xfrm>
              <a:prstGeom prst="rect">
                <a:avLst/>
              </a:prstGeom>
              <a:effectLst>
                <a:outerShdw blurRad="50800" dist="38100" algn="l" rotWithShape="0">
                  <a:prstClr val="black">
                    <a:alpha val="40000"/>
                  </a:prstClr>
                </a:outerShdw>
              </a:effectLst>
            </p:spPr>
          </p:pic>
        </p:grpSp>
      </p:grpSp>
      <p:sp>
        <p:nvSpPr>
          <p:cNvPr id="10" name="Google Shape;757;p55">
            <a:extLst>
              <a:ext uri="{FF2B5EF4-FFF2-40B4-BE49-F238E27FC236}">
                <a16:creationId xmlns:a16="http://schemas.microsoft.com/office/drawing/2014/main" id="{7E6F7110-F1A2-DB24-0422-928AF3DB9D8B}"/>
              </a:ext>
            </a:extLst>
          </p:cNvPr>
          <p:cNvSpPr txBox="1"/>
          <p:nvPr/>
        </p:nvSpPr>
        <p:spPr>
          <a:xfrm>
            <a:off x="2070652" y="6157156"/>
            <a:ext cx="10241280" cy="598215"/>
          </a:xfrm>
          <a:prstGeom prst="rect">
            <a:avLst/>
          </a:prstGeom>
          <a:noFill/>
          <a:ln>
            <a:noFill/>
          </a:ln>
        </p:spPr>
        <p:txBody>
          <a:bodyPr spcFirstLastPara="1" wrap="square" lIns="121900" tIns="121900" rIns="121900" bIns="121900" anchor="t" anchorCtr="0">
            <a:noAutofit/>
          </a:bodyPr>
          <a:lstStyle/>
          <a:p>
            <a:pPr algn="just"/>
            <a:r>
              <a:rPr lang="es-ES" sz="1333" b="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sym typeface="Barlow"/>
              </a:rPr>
              <a:t>Fuente: </a:t>
            </a:r>
            <a:r>
              <a:rPr lang="es-ES" sz="1333"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sym typeface="Barlow"/>
              </a:rPr>
              <a:t>Estudio Nomenclatura de Grados y Títulos de la Educación Superior Universitaria Estatal. Conare (1977)</a:t>
            </a:r>
            <a:endParaRPr sz="1333"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sym typeface="Barlow"/>
            </a:endParaRPr>
          </a:p>
          <a:p>
            <a:pPr>
              <a:spcAft>
                <a:spcPts val="1600"/>
              </a:spcAft>
            </a:pPr>
            <a:endParaRPr sz="1333"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sym typeface="Barlow"/>
            </a:endParaRPr>
          </a:p>
        </p:txBody>
      </p:sp>
    </p:spTree>
    <p:extLst>
      <p:ext uri="{BB962C8B-B14F-4D97-AF65-F5344CB8AC3E}">
        <p14:creationId xmlns:p14="http://schemas.microsoft.com/office/powerpoint/2010/main" val="1965585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45BFAEE-CC25-2556-BCCA-CC6959139E19}"/>
              </a:ext>
            </a:extLst>
          </p:cNvPr>
          <p:cNvSpPr/>
          <p:nvPr/>
        </p:nvSpPr>
        <p:spPr>
          <a:xfrm>
            <a:off x="11227450" y="1001486"/>
            <a:ext cx="278754" cy="974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 name="Rectángulo 1">
            <a:extLst>
              <a:ext uri="{FF2B5EF4-FFF2-40B4-BE49-F238E27FC236}">
                <a16:creationId xmlns:a16="http://schemas.microsoft.com/office/drawing/2014/main" id="{EBDEC5A1-9F33-4FD6-41A2-CC39CA20E39D}"/>
              </a:ext>
            </a:extLst>
          </p:cNvPr>
          <p:cNvSpPr/>
          <p:nvPr/>
        </p:nvSpPr>
        <p:spPr>
          <a:xfrm>
            <a:off x="679189" y="1393371"/>
            <a:ext cx="278754" cy="7728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 name="Google Shape;760;p55">
            <a:extLst>
              <a:ext uri="{FF2B5EF4-FFF2-40B4-BE49-F238E27FC236}">
                <a16:creationId xmlns:a16="http://schemas.microsoft.com/office/drawing/2014/main" id="{41E83BD7-B49B-41C1-988B-40035565A157}"/>
              </a:ext>
            </a:extLst>
          </p:cNvPr>
          <p:cNvSpPr txBox="1">
            <a:spLocks/>
          </p:cNvSpPr>
          <p:nvPr/>
        </p:nvSpPr>
        <p:spPr>
          <a:xfrm>
            <a:off x="2187610" y="533155"/>
            <a:ext cx="8050696" cy="763588"/>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a:cs typeface="Calibri Light"/>
              </a:rPr>
              <a:t>Asignación de créditos</a:t>
            </a:r>
            <a:endParaRPr lang="es-CR" dirty="0"/>
          </a:p>
        </p:txBody>
      </p:sp>
      <p:graphicFrame>
        <p:nvGraphicFramePr>
          <p:cNvPr id="3" name="Tabla 2">
            <a:extLst>
              <a:ext uri="{FF2B5EF4-FFF2-40B4-BE49-F238E27FC236}">
                <a16:creationId xmlns:a16="http://schemas.microsoft.com/office/drawing/2014/main" id="{3BA31F03-02F3-31B1-8C31-858CFABFE70A}"/>
              </a:ext>
            </a:extLst>
          </p:cNvPr>
          <p:cNvGraphicFramePr>
            <a:graphicFrameLocks noGrp="1"/>
          </p:cNvGraphicFramePr>
          <p:nvPr>
            <p:extLst>
              <p:ext uri="{D42A27DB-BD31-4B8C-83A1-F6EECF244321}">
                <p14:modId xmlns:p14="http://schemas.microsoft.com/office/powerpoint/2010/main" val="3603052388"/>
              </p:ext>
            </p:extLst>
          </p:nvPr>
        </p:nvGraphicFramePr>
        <p:xfrm>
          <a:off x="512388" y="1593519"/>
          <a:ext cx="11266236" cy="4361260"/>
        </p:xfrm>
        <a:graphic>
          <a:graphicData uri="http://schemas.openxmlformats.org/drawingml/2006/table">
            <a:tbl>
              <a:tblPr>
                <a:tableStyleId>{8799B23B-EC83-4686-B30A-512413B5E67A}</a:tableStyleId>
              </a:tblPr>
              <a:tblGrid>
                <a:gridCol w="934277">
                  <a:extLst>
                    <a:ext uri="{9D8B030D-6E8A-4147-A177-3AD203B41FA5}">
                      <a16:colId xmlns:a16="http://schemas.microsoft.com/office/drawing/2014/main" val="2103557734"/>
                    </a:ext>
                  </a:extLst>
                </a:gridCol>
                <a:gridCol w="1994390">
                  <a:extLst>
                    <a:ext uri="{9D8B030D-6E8A-4147-A177-3AD203B41FA5}">
                      <a16:colId xmlns:a16="http://schemas.microsoft.com/office/drawing/2014/main" val="2712591064"/>
                    </a:ext>
                  </a:extLst>
                </a:gridCol>
                <a:gridCol w="1223399">
                  <a:extLst>
                    <a:ext uri="{9D8B030D-6E8A-4147-A177-3AD203B41FA5}">
                      <a16:colId xmlns:a16="http://schemas.microsoft.com/office/drawing/2014/main" val="784710094"/>
                    </a:ext>
                  </a:extLst>
                </a:gridCol>
                <a:gridCol w="1223399">
                  <a:extLst>
                    <a:ext uri="{9D8B030D-6E8A-4147-A177-3AD203B41FA5}">
                      <a16:colId xmlns:a16="http://schemas.microsoft.com/office/drawing/2014/main" val="679603757"/>
                    </a:ext>
                  </a:extLst>
                </a:gridCol>
                <a:gridCol w="1046713">
                  <a:extLst>
                    <a:ext uri="{9D8B030D-6E8A-4147-A177-3AD203B41FA5}">
                      <a16:colId xmlns:a16="http://schemas.microsoft.com/office/drawing/2014/main" val="2889869491"/>
                    </a:ext>
                  </a:extLst>
                </a:gridCol>
                <a:gridCol w="841918">
                  <a:extLst>
                    <a:ext uri="{9D8B030D-6E8A-4147-A177-3AD203B41FA5}">
                      <a16:colId xmlns:a16="http://schemas.microsoft.com/office/drawing/2014/main" val="3626917380"/>
                    </a:ext>
                  </a:extLst>
                </a:gridCol>
                <a:gridCol w="459786">
                  <a:extLst>
                    <a:ext uri="{9D8B030D-6E8A-4147-A177-3AD203B41FA5}">
                      <a16:colId xmlns:a16="http://schemas.microsoft.com/office/drawing/2014/main" val="122983003"/>
                    </a:ext>
                  </a:extLst>
                </a:gridCol>
                <a:gridCol w="691335">
                  <a:extLst>
                    <a:ext uri="{9D8B030D-6E8A-4147-A177-3AD203B41FA5}">
                      <a16:colId xmlns:a16="http://schemas.microsoft.com/office/drawing/2014/main" val="2893619060"/>
                    </a:ext>
                  </a:extLst>
                </a:gridCol>
                <a:gridCol w="968411">
                  <a:extLst>
                    <a:ext uri="{9D8B030D-6E8A-4147-A177-3AD203B41FA5}">
                      <a16:colId xmlns:a16="http://schemas.microsoft.com/office/drawing/2014/main" val="3273810875"/>
                    </a:ext>
                  </a:extLst>
                </a:gridCol>
                <a:gridCol w="839910">
                  <a:extLst>
                    <a:ext uri="{9D8B030D-6E8A-4147-A177-3AD203B41FA5}">
                      <a16:colId xmlns:a16="http://schemas.microsoft.com/office/drawing/2014/main" val="4133789010"/>
                    </a:ext>
                  </a:extLst>
                </a:gridCol>
                <a:gridCol w="1042698">
                  <a:extLst>
                    <a:ext uri="{9D8B030D-6E8A-4147-A177-3AD203B41FA5}">
                      <a16:colId xmlns:a16="http://schemas.microsoft.com/office/drawing/2014/main" val="2245752226"/>
                    </a:ext>
                  </a:extLst>
                </a:gridCol>
              </a:tblGrid>
              <a:tr h="268660">
                <a:tc rowSpan="2">
                  <a:txBody>
                    <a:bodyPr/>
                    <a:lstStyle/>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 </a:t>
                      </a:r>
                    </a:p>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Código</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rowSpan="2">
                  <a:txBody>
                    <a:bodyPr/>
                    <a:lstStyle/>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 </a:t>
                      </a:r>
                    </a:p>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Nombre  del  Curso</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rowSpan="2">
                  <a:txBody>
                    <a:bodyPr/>
                    <a:lstStyle/>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 </a:t>
                      </a:r>
                    </a:p>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Requisitos</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rowSpan="2">
                  <a:txBody>
                    <a:bodyPr/>
                    <a:lstStyle/>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Co-</a:t>
                      </a:r>
                    </a:p>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Requisitos</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rowSpan="2" gridSpan="4">
                  <a:txBody>
                    <a:bodyPr/>
                    <a:lstStyle/>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Horas Lectivas</a:t>
                      </a:r>
                    </a:p>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Por Semana</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rowSpan="2" hMerge="1">
                  <a:txBody>
                    <a:bodyPr/>
                    <a:lstStyle/>
                    <a:p>
                      <a:endParaRPr lang="es-CR"/>
                    </a:p>
                  </a:txBody>
                  <a:tcPr/>
                </a:tc>
                <a:tc rowSpan="2" hMerge="1">
                  <a:txBody>
                    <a:bodyPr/>
                    <a:lstStyle/>
                    <a:p>
                      <a:endParaRPr lang="es-CR"/>
                    </a:p>
                  </a:txBody>
                  <a:tcPr/>
                </a:tc>
                <a:tc rowSpan="2" hMerge="1">
                  <a:txBody>
                    <a:bodyPr/>
                    <a:lstStyle/>
                    <a:p>
                      <a:endParaRPr lang="es-CR"/>
                    </a:p>
                  </a:txBody>
                  <a:tcPr/>
                </a:tc>
                <a:tc rowSpan="3">
                  <a:txBody>
                    <a:bodyPr/>
                    <a:lstStyle/>
                    <a:p>
                      <a:pPr algn="ctr">
                        <a:spcAft>
                          <a:spcPts val="285"/>
                        </a:spcAft>
                      </a:pPr>
                      <a:r>
                        <a:rPr lang="es-CR" sz="1300" dirty="0">
                          <a:effectLst/>
                          <a:latin typeface="Roboto" panose="02000000000000000000" pitchFamily="2" charset="0"/>
                          <a:ea typeface="Roboto" panose="02000000000000000000" pitchFamily="2" charset="0"/>
                          <a:cs typeface="Roboto" panose="02000000000000000000" pitchFamily="2" charset="0"/>
                        </a:rPr>
                        <a:t>Horas</a:t>
                      </a:r>
                    </a:p>
                    <a:p>
                      <a:pPr algn="ctr">
                        <a:spcAft>
                          <a:spcPts val="285"/>
                        </a:spcAft>
                      </a:pPr>
                      <a:r>
                        <a:rPr lang="es-CR" sz="1300" dirty="0">
                          <a:effectLst/>
                          <a:latin typeface="Roboto" panose="02000000000000000000" pitchFamily="2" charset="0"/>
                          <a:ea typeface="Roboto" panose="02000000000000000000" pitchFamily="2" charset="0"/>
                          <a:cs typeface="Roboto" panose="02000000000000000000" pitchFamily="2" charset="0"/>
                        </a:rPr>
                        <a:t>de</a:t>
                      </a:r>
                    </a:p>
                    <a:p>
                      <a:pPr algn="ctr">
                        <a:spcAft>
                          <a:spcPts val="285"/>
                        </a:spcAft>
                      </a:pPr>
                      <a:r>
                        <a:rPr lang="es-CR" sz="1300" dirty="0">
                          <a:effectLst/>
                          <a:latin typeface="Roboto" panose="02000000000000000000" pitchFamily="2" charset="0"/>
                          <a:ea typeface="Roboto" panose="02000000000000000000" pitchFamily="2" charset="0"/>
                          <a:cs typeface="Roboto" panose="02000000000000000000" pitchFamily="2" charset="0"/>
                        </a:rPr>
                        <a:t>estudio autónomo</a:t>
                      </a:r>
                      <a:endParaRPr lang="es-CR" sz="13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rowSpan="3">
                  <a:txBody>
                    <a:bodyPr/>
                    <a:lstStyle/>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Total</a:t>
                      </a:r>
                    </a:p>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Horas</a:t>
                      </a:r>
                    </a:p>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Sema</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extLst>
                  <a:ext uri="{0D108BD9-81ED-4DB2-BD59-A6C34878D82A}">
                    <a16:rowId xmlns:a16="http://schemas.microsoft.com/office/drawing/2014/main" val="3436951502"/>
                  </a:ext>
                </a:extLst>
              </a:tr>
              <a:tr h="268660">
                <a:tc vMerge="1">
                  <a:txBody>
                    <a:bodyPr/>
                    <a:lstStyle/>
                    <a:p>
                      <a:pPr algn="ctr">
                        <a:spcAft>
                          <a:spcPts val="285"/>
                        </a:spcAft>
                      </a:pPr>
                      <a:r>
                        <a:rPr lang="es-CR" sz="1500" dirty="0">
                          <a:effectLst/>
                        </a:rPr>
                        <a:t>Código</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vMerge="1">
                  <a:txBody>
                    <a:bodyPr/>
                    <a:lstStyle/>
                    <a:p>
                      <a:pPr algn="ctr">
                        <a:spcAft>
                          <a:spcPts val="285"/>
                        </a:spcAft>
                      </a:pPr>
                      <a:r>
                        <a:rPr lang="es-CR" sz="1500" dirty="0">
                          <a:effectLst/>
                        </a:rPr>
                        <a:t>Nombre  del  Curso</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vMerge="1">
                  <a:txBody>
                    <a:bodyPr/>
                    <a:lstStyle/>
                    <a:p>
                      <a:pPr algn="ctr">
                        <a:spcAft>
                          <a:spcPts val="285"/>
                        </a:spcAft>
                      </a:pPr>
                      <a:r>
                        <a:rPr lang="es-CR" sz="1500" dirty="0">
                          <a:effectLst/>
                        </a:rPr>
                        <a:t>Requisitos</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vMerge="1">
                  <a:txBody>
                    <a:bodyPr/>
                    <a:lstStyle/>
                    <a:p>
                      <a:pPr algn="ctr">
                        <a:spcAft>
                          <a:spcPts val="285"/>
                        </a:spcAft>
                      </a:pPr>
                      <a:r>
                        <a:rPr lang="es-CR" sz="1500" dirty="0">
                          <a:effectLst/>
                        </a:rPr>
                        <a:t>Requisitos</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gridSpan="4" vMerge="1">
                  <a:txBody>
                    <a:bodyPr/>
                    <a:lstStyle/>
                    <a:p>
                      <a:pPr algn="ctr">
                        <a:spcAft>
                          <a:spcPts val="285"/>
                        </a:spcAft>
                      </a:pPr>
                      <a:r>
                        <a:rPr lang="es-CR" sz="1500" dirty="0">
                          <a:effectLst/>
                        </a:rPr>
                        <a:t>Por Semana</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hMerge="1" vMerge="1">
                  <a:txBody>
                    <a:bodyPr/>
                    <a:lstStyle/>
                    <a:p>
                      <a:endParaRPr lang="es-CR"/>
                    </a:p>
                  </a:txBody>
                  <a:tcPr/>
                </a:tc>
                <a:tc hMerge="1" vMerge="1">
                  <a:txBody>
                    <a:bodyPr/>
                    <a:lstStyle/>
                    <a:p>
                      <a:endParaRPr lang="es-CR"/>
                    </a:p>
                  </a:txBody>
                  <a:tcPr/>
                </a:tc>
                <a:tc hMerge="1" vMerge="1">
                  <a:txBody>
                    <a:bodyPr/>
                    <a:lstStyle/>
                    <a:p>
                      <a:endParaRPr lang="es-CR"/>
                    </a:p>
                  </a:txBody>
                  <a:tcPr/>
                </a:tc>
                <a:tc vMerge="1">
                  <a:txBody>
                    <a:bodyPr/>
                    <a:lstStyle/>
                    <a:p>
                      <a:pPr algn="ctr">
                        <a:spcAft>
                          <a:spcPts val="285"/>
                        </a:spcAft>
                      </a:pPr>
                      <a:r>
                        <a:rPr lang="es-CR" sz="1500" dirty="0">
                          <a:effectLst/>
                        </a:rPr>
                        <a:t>de</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vMerge="1">
                  <a:txBody>
                    <a:bodyPr/>
                    <a:lstStyle/>
                    <a:p>
                      <a:pPr algn="ctr">
                        <a:spcAft>
                          <a:spcPts val="285"/>
                        </a:spcAft>
                      </a:pPr>
                      <a:r>
                        <a:rPr lang="es-CR" sz="1500" dirty="0">
                          <a:effectLst/>
                        </a:rPr>
                        <a:t>Horas</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Créditos</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extLst>
                  <a:ext uri="{0D108BD9-81ED-4DB2-BD59-A6C34878D82A}">
                    <a16:rowId xmlns:a16="http://schemas.microsoft.com/office/drawing/2014/main" val="3049243351"/>
                  </a:ext>
                </a:extLst>
              </a:tr>
              <a:tr h="268660">
                <a:tc>
                  <a:txBody>
                    <a:bodyPr/>
                    <a:lstStyle/>
                    <a:p>
                      <a:pP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a:txBody>
                    <a:bodyPr/>
                    <a:lstStyle/>
                    <a:p>
                      <a:pP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 </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a:txBody>
                    <a:bodyPr/>
                    <a:lstStyle/>
                    <a:p>
                      <a:pPr algn="l">
                        <a:spcAft>
                          <a:spcPts val="285"/>
                        </a:spcAft>
                      </a:pPr>
                      <a:r>
                        <a:rPr lang="es-ES" sz="1500" u="sng">
                          <a:effectLst/>
                          <a:latin typeface="Roboto" panose="02000000000000000000" pitchFamily="2" charset="0"/>
                          <a:ea typeface="Roboto" panose="02000000000000000000" pitchFamily="2" charset="0"/>
                          <a:cs typeface="Roboto" panose="02000000000000000000" pitchFamily="2" charset="0"/>
                        </a:rPr>
                        <a:t>TEORIA</a:t>
                      </a:r>
                      <a:endParaRPr lang="es-CR" sz="2700" b="1" u="sng">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gridSpan="2">
                  <a:txBody>
                    <a:bodyPr/>
                    <a:lstStyle/>
                    <a:p>
                      <a:pPr algn="ctr">
                        <a:spcAft>
                          <a:spcPts val="285"/>
                        </a:spcAft>
                      </a:pPr>
                      <a:r>
                        <a:rPr lang="es-ES" sz="1500" u="sng">
                          <a:effectLst/>
                          <a:latin typeface="Roboto" panose="02000000000000000000" pitchFamily="2" charset="0"/>
                          <a:ea typeface="Roboto" panose="02000000000000000000" pitchFamily="2" charset="0"/>
                          <a:cs typeface="Roboto" panose="02000000000000000000" pitchFamily="2" charset="0"/>
                        </a:rPr>
                        <a:t>PRACTICA</a:t>
                      </a:r>
                      <a:endParaRPr lang="es-CR" sz="2700" b="1" u="sng">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hMerge="1">
                  <a:txBody>
                    <a:bodyPr/>
                    <a:lstStyle/>
                    <a:p>
                      <a:endParaRPr lang="es-CR"/>
                    </a:p>
                  </a:txBody>
                  <a:tcPr/>
                </a:tc>
                <a:tc>
                  <a:txBody>
                    <a:bodyPr/>
                    <a:lstStyle/>
                    <a:p>
                      <a:pPr algn="ctr">
                        <a:spcAft>
                          <a:spcPts val="285"/>
                        </a:spcAft>
                      </a:pPr>
                      <a:r>
                        <a:rPr lang="es-ES" sz="1500" u="sng">
                          <a:effectLst/>
                          <a:latin typeface="Roboto" panose="02000000000000000000" pitchFamily="2" charset="0"/>
                          <a:ea typeface="Roboto" panose="02000000000000000000" pitchFamily="2" charset="0"/>
                          <a:cs typeface="Roboto" panose="02000000000000000000" pitchFamily="2" charset="0"/>
                        </a:rPr>
                        <a:t>LAB</a:t>
                      </a:r>
                      <a:endParaRPr lang="es-CR" sz="2700" b="1" u="sng">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vMerge="1">
                  <a:txBody>
                    <a:bodyPr/>
                    <a:lstStyle/>
                    <a:p>
                      <a:pPr algn="ctr">
                        <a:spcAft>
                          <a:spcPts val="285"/>
                        </a:spcAft>
                      </a:pPr>
                      <a:r>
                        <a:rPr lang="es-CR" sz="1500" dirty="0">
                          <a:effectLst/>
                        </a:rPr>
                        <a:t>Estudio</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vMerge="1">
                  <a:txBody>
                    <a:bodyPr/>
                    <a:lstStyle/>
                    <a:p>
                      <a:pPr algn="ctr">
                        <a:spcAft>
                          <a:spcPts val="285"/>
                        </a:spcAft>
                      </a:pPr>
                      <a:r>
                        <a:rPr lang="es-CR" sz="1500" dirty="0">
                          <a:effectLst/>
                        </a:rPr>
                        <a:t>Sema</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extLst>
                  <a:ext uri="{0D108BD9-81ED-4DB2-BD59-A6C34878D82A}">
                    <a16:rowId xmlns:a16="http://schemas.microsoft.com/office/drawing/2014/main" val="1085031295"/>
                  </a:ext>
                </a:extLst>
              </a:tr>
              <a:tr h="268660">
                <a:tc gridSpan="11">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I NIVEL</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66256834"/>
                  </a:ext>
                </a:extLst>
              </a:tr>
              <a:tr h="268660">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gridSpan="2">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hMerge="1">
                  <a:txBody>
                    <a:bodyPr/>
                    <a:lstStyle/>
                    <a:p>
                      <a:endParaRPr lang="es-CR"/>
                    </a:p>
                  </a:txBody>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extLst>
                  <a:ext uri="{0D108BD9-81ED-4DB2-BD59-A6C34878D82A}">
                    <a16:rowId xmlns:a16="http://schemas.microsoft.com/office/drawing/2014/main" val="4240721915"/>
                  </a:ext>
                </a:extLst>
              </a:tr>
              <a:tr h="268660">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gridSpan="2">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hMerge="1">
                  <a:txBody>
                    <a:bodyPr/>
                    <a:lstStyle/>
                    <a:p>
                      <a:endParaRPr lang="es-CR"/>
                    </a:p>
                  </a:txBody>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extLst>
                  <a:ext uri="{0D108BD9-81ED-4DB2-BD59-A6C34878D82A}">
                    <a16:rowId xmlns:a16="http://schemas.microsoft.com/office/drawing/2014/main" val="2237732054"/>
                  </a:ext>
                </a:extLst>
              </a:tr>
              <a:tr h="268660">
                <a:tc>
                  <a:txBody>
                    <a:bodyPr/>
                    <a:lstStyle/>
                    <a:p>
                      <a:pPr algn="ctr">
                        <a:spcAft>
                          <a:spcPts val="285"/>
                        </a:spcAft>
                      </a:pPr>
                      <a:r>
                        <a:rPr lang="en-GB" sz="1500" kern="50" dirty="0">
                          <a:effectLst/>
                          <a:latin typeface="Roboto" panose="02000000000000000000" pitchFamily="2" charset="0"/>
                          <a:ea typeface="Roboto" panose="02000000000000000000" pitchFamily="2" charset="0"/>
                          <a:cs typeface="Roboto" panose="02000000000000000000" pitchFamily="2" charset="0"/>
                        </a:rPr>
                        <a:t> </a:t>
                      </a:r>
                      <a:endParaRPr lang="es-CR" sz="2700" kern="50" dirty="0">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spcAft>
                          <a:spcPts val="285"/>
                        </a:spcAft>
                      </a:pPr>
                      <a:r>
                        <a:rPr lang="es-CR" sz="1500" kern="50">
                          <a:effectLst/>
                          <a:latin typeface="Roboto" panose="02000000000000000000" pitchFamily="2" charset="0"/>
                          <a:ea typeface="Roboto" panose="02000000000000000000" pitchFamily="2" charset="0"/>
                          <a:cs typeface="Roboto" panose="02000000000000000000" pitchFamily="2" charset="0"/>
                        </a:rPr>
                        <a:t> </a:t>
                      </a:r>
                      <a:endParaRPr lang="es-CR" sz="2700" kern="50">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kern="50">
                          <a:effectLst/>
                          <a:latin typeface="Roboto" panose="02000000000000000000" pitchFamily="2" charset="0"/>
                          <a:ea typeface="Roboto" panose="02000000000000000000" pitchFamily="2" charset="0"/>
                          <a:cs typeface="Roboto" panose="02000000000000000000" pitchFamily="2" charset="0"/>
                        </a:rPr>
                        <a:t> </a:t>
                      </a:r>
                      <a:endParaRPr lang="es-CR" sz="2700" kern="50">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kern="50">
                          <a:effectLst/>
                          <a:latin typeface="Roboto" panose="02000000000000000000" pitchFamily="2" charset="0"/>
                          <a:ea typeface="Roboto" panose="02000000000000000000" pitchFamily="2" charset="0"/>
                          <a:cs typeface="Roboto" panose="02000000000000000000" pitchFamily="2" charset="0"/>
                        </a:rPr>
                        <a:t> </a:t>
                      </a:r>
                      <a:endParaRPr lang="es-CR" sz="2700" kern="50">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kern="50">
                          <a:effectLst/>
                          <a:latin typeface="Roboto" panose="02000000000000000000" pitchFamily="2" charset="0"/>
                          <a:ea typeface="Roboto" panose="02000000000000000000" pitchFamily="2" charset="0"/>
                          <a:cs typeface="Roboto" panose="02000000000000000000" pitchFamily="2" charset="0"/>
                        </a:rPr>
                        <a:t> </a:t>
                      </a:r>
                      <a:endParaRPr lang="es-CR" sz="2700" kern="50">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gridSpan="2">
                  <a:txBody>
                    <a:bodyPr/>
                    <a:lstStyle/>
                    <a:p>
                      <a:pPr algn="ctr">
                        <a:spcAft>
                          <a:spcPts val="285"/>
                        </a:spcAft>
                      </a:pPr>
                      <a:r>
                        <a:rPr lang="es-CR" sz="1500" kern="50">
                          <a:effectLst/>
                          <a:latin typeface="Roboto" panose="02000000000000000000" pitchFamily="2" charset="0"/>
                          <a:ea typeface="Roboto" panose="02000000000000000000" pitchFamily="2" charset="0"/>
                          <a:cs typeface="Roboto" panose="02000000000000000000" pitchFamily="2" charset="0"/>
                        </a:rPr>
                        <a:t> </a:t>
                      </a:r>
                      <a:endParaRPr lang="es-CR" sz="2700" kern="50">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hMerge="1">
                  <a:txBody>
                    <a:bodyPr/>
                    <a:lstStyle/>
                    <a:p>
                      <a:endParaRPr lang="es-CR"/>
                    </a:p>
                  </a:txBody>
                  <a:tcPr/>
                </a:tc>
                <a:tc>
                  <a:txBody>
                    <a:bodyPr/>
                    <a:lstStyle/>
                    <a:p>
                      <a:pPr algn="ctr">
                        <a:spcAft>
                          <a:spcPts val="285"/>
                        </a:spcAft>
                      </a:pPr>
                      <a:r>
                        <a:rPr lang="es-CR" sz="1500" kern="50">
                          <a:effectLst/>
                          <a:latin typeface="Roboto" panose="02000000000000000000" pitchFamily="2" charset="0"/>
                          <a:ea typeface="Roboto" panose="02000000000000000000" pitchFamily="2" charset="0"/>
                          <a:cs typeface="Roboto" panose="02000000000000000000" pitchFamily="2" charset="0"/>
                        </a:rPr>
                        <a:t> </a:t>
                      </a:r>
                      <a:endParaRPr lang="es-CR" sz="2700" kern="50">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kern="50">
                          <a:effectLst/>
                          <a:latin typeface="Roboto" panose="02000000000000000000" pitchFamily="2" charset="0"/>
                          <a:ea typeface="Roboto" panose="02000000000000000000" pitchFamily="2" charset="0"/>
                          <a:cs typeface="Roboto" panose="02000000000000000000" pitchFamily="2" charset="0"/>
                        </a:rPr>
                        <a:t> </a:t>
                      </a:r>
                      <a:endParaRPr lang="es-CR" sz="2700" kern="50">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kern="50">
                          <a:effectLst/>
                          <a:latin typeface="Roboto" panose="02000000000000000000" pitchFamily="2" charset="0"/>
                          <a:ea typeface="Roboto" panose="02000000000000000000" pitchFamily="2" charset="0"/>
                          <a:cs typeface="Roboto" panose="02000000000000000000" pitchFamily="2" charset="0"/>
                        </a:rPr>
                        <a:t> </a:t>
                      </a:r>
                      <a:endParaRPr lang="es-CR" sz="2700" kern="50">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kern="50" dirty="0">
                          <a:effectLst/>
                          <a:latin typeface="Roboto" panose="02000000000000000000" pitchFamily="2" charset="0"/>
                          <a:ea typeface="Roboto" panose="02000000000000000000" pitchFamily="2" charset="0"/>
                          <a:cs typeface="Roboto" panose="02000000000000000000" pitchFamily="2" charset="0"/>
                        </a:rPr>
                        <a:t> </a:t>
                      </a:r>
                      <a:endParaRPr lang="es-CR" sz="2700" kern="50" dirty="0">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extLst>
                  <a:ext uri="{0D108BD9-81ED-4DB2-BD59-A6C34878D82A}">
                    <a16:rowId xmlns:a16="http://schemas.microsoft.com/office/drawing/2014/main" val="4170903834"/>
                  </a:ext>
                </a:extLst>
              </a:tr>
              <a:tr h="268660">
                <a:tc gridSpan="10">
                  <a:txBody>
                    <a:bodyPr/>
                    <a:lstStyle/>
                    <a:p>
                      <a:pPr algn="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SUBTOTAL</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extLst>
                  <a:ext uri="{0D108BD9-81ED-4DB2-BD59-A6C34878D82A}">
                    <a16:rowId xmlns:a16="http://schemas.microsoft.com/office/drawing/2014/main" val="354873256"/>
                  </a:ext>
                </a:extLst>
              </a:tr>
              <a:tr h="268660">
                <a:tc gridSpan="10">
                  <a:txBody>
                    <a:bodyPr/>
                    <a:lstStyle/>
                    <a:p>
                      <a:pPr algn="just">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SALIDA LATERAL:</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extLst>
                  <a:ext uri="{0D108BD9-81ED-4DB2-BD59-A6C34878D82A}">
                    <a16:rowId xmlns:a16="http://schemas.microsoft.com/office/drawing/2014/main" val="1357815470"/>
                  </a:ext>
                </a:extLst>
              </a:tr>
              <a:tr h="268660">
                <a:tc gridSpan="11">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X NIVEL</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057232947"/>
                  </a:ext>
                </a:extLst>
              </a:tr>
              <a:tr h="268660">
                <a:tc>
                  <a:txBody>
                    <a:bodyPr/>
                    <a:lstStyle/>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 </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a:txBody>
                    <a:bodyPr/>
                    <a:lstStyle/>
                    <a:p>
                      <a:pP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gridSpan="2">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hMerge="1">
                  <a:txBody>
                    <a:bodyPr/>
                    <a:lstStyle/>
                    <a:p>
                      <a:endParaRPr lang="es-CR"/>
                    </a:p>
                  </a:txBody>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nchor="ctr">
                    <a:solidFill>
                      <a:schemeClr val="bg1"/>
                    </a:solidFill>
                  </a:tcPr>
                </a:tc>
                <a:extLst>
                  <a:ext uri="{0D108BD9-81ED-4DB2-BD59-A6C34878D82A}">
                    <a16:rowId xmlns:a16="http://schemas.microsoft.com/office/drawing/2014/main" val="2852107632"/>
                  </a:ext>
                </a:extLst>
              </a:tr>
              <a:tr h="268660">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 </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gridSpan="2">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hMerge="1">
                  <a:txBody>
                    <a:bodyPr/>
                    <a:lstStyle/>
                    <a:p>
                      <a:endParaRPr lang="es-CR"/>
                    </a:p>
                  </a:txBody>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extLst>
                  <a:ext uri="{0D108BD9-81ED-4DB2-BD59-A6C34878D82A}">
                    <a16:rowId xmlns:a16="http://schemas.microsoft.com/office/drawing/2014/main" val="1856271723"/>
                  </a:ext>
                </a:extLst>
              </a:tr>
              <a:tr h="268660">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gridSpan="2">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hMerge="1">
                  <a:txBody>
                    <a:bodyPr/>
                    <a:lstStyle/>
                    <a:p>
                      <a:endParaRPr lang="es-CR"/>
                    </a:p>
                  </a:txBody>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extLst>
                  <a:ext uri="{0D108BD9-81ED-4DB2-BD59-A6C34878D82A}">
                    <a16:rowId xmlns:a16="http://schemas.microsoft.com/office/drawing/2014/main" val="805519798"/>
                  </a:ext>
                </a:extLst>
              </a:tr>
              <a:tr h="268660">
                <a:tc gridSpan="10">
                  <a:txBody>
                    <a:bodyPr/>
                    <a:lstStyle/>
                    <a:p>
                      <a:pPr algn="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SUBTOTAL</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 </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extLst>
                  <a:ext uri="{0D108BD9-81ED-4DB2-BD59-A6C34878D82A}">
                    <a16:rowId xmlns:a16="http://schemas.microsoft.com/office/drawing/2014/main" val="2260664041"/>
                  </a:ext>
                </a:extLst>
              </a:tr>
              <a:tr h="268660">
                <a:tc gridSpan="10">
                  <a:txBody>
                    <a:bodyPr/>
                    <a:lstStyle/>
                    <a:p>
                      <a:pPr algn="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TOTAL DE CREDITOS TRAMO DE BACHILLERATO</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ct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 </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extLst>
                  <a:ext uri="{0D108BD9-81ED-4DB2-BD59-A6C34878D82A}">
                    <a16:rowId xmlns:a16="http://schemas.microsoft.com/office/drawing/2014/main" val="1856216874"/>
                  </a:ext>
                </a:extLst>
              </a:tr>
              <a:tr h="268660">
                <a:tc gridSpan="10">
                  <a:txBody>
                    <a:bodyPr/>
                    <a:lstStyle/>
                    <a:p>
                      <a:pPr algn="r">
                        <a:spcAft>
                          <a:spcPts val="285"/>
                        </a:spcAft>
                      </a:pPr>
                      <a:r>
                        <a:rPr lang="es-CR" sz="1500">
                          <a:effectLst/>
                          <a:latin typeface="Roboto" panose="02000000000000000000" pitchFamily="2" charset="0"/>
                          <a:ea typeface="Roboto" panose="02000000000000000000" pitchFamily="2" charset="0"/>
                          <a:cs typeface="Roboto" panose="02000000000000000000" pitchFamily="2" charset="0"/>
                        </a:rPr>
                        <a:t>TOTAL DE CRÉDITOS DEL BACHILLERATO</a:t>
                      </a:r>
                      <a:endParaRPr lang="es-CR" sz="270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ctr">
                        <a:spcAft>
                          <a:spcPts val="285"/>
                        </a:spcAft>
                      </a:pPr>
                      <a:r>
                        <a:rPr lang="es-CR" sz="1500" dirty="0">
                          <a:effectLst/>
                          <a:latin typeface="Roboto" panose="02000000000000000000" pitchFamily="2" charset="0"/>
                          <a:ea typeface="Roboto" panose="02000000000000000000" pitchFamily="2" charset="0"/>
                          <a:cs typeface="Roboto" panose="02000000000000000000" pitchFamily="2" charset="0"/>
                        </a:rPr>
                        <a:t> </a:t>
                      </a:r>
                      <a:endParaRPr lang="es-CR" sz="2700" dirty="0">
                        <a:solidFill>
                          <a:srgbClr val="0000FF"/>
                        </a:solidFill>
                        <a:effectLst/>
                        <a:latin typeface="Roboto" panose="02000000000000000000" pitchFamily="2" charset="0"/>
                        <a:ea typeface="Roboto" panose="02000000000000000000" pitchFamily="2" charset="0"/>
                        <a:cs typeface="Roboto" panose="02000000000000000000" pitchFamily="2" charset="0"/>
                      </a:endParaRPr>
                    </a:p>
                  </a:txBody>
                  <a:tcPr marL="93407" marR="93407" marT="0" marB="0">
                    <a:solidFill>
                      <a:schemeClr val="bg1"/>
                    </a:solidFill>
                  </a:tcPr>
                </a:tc>
                <a:extLst>
                  <a:ext uri="{0D108BD9-81ED-4DB2-BD59-A6C34878D82A}">
                    <a16:rowId xmlns:a16="http://schemas.microsoft.com/office/drawing/2014/main" val="2858915759"/>
                  </a:ext>
                </a:extLst>
              </a:tr>
            </a:tbl>
          </a:graphicData>
        </a:graphic>
      </p:graphicFrame>
    </p:spTree>
    <p:extLst>
      <p:ext uri="{BB962C8B-B14F-4D97-AF65-F5344CB8AC3E}">
        <p14:creationId xmlns:p14="http://schemas.microsoft.com/office/powerpoint/2010/main" val="71311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2D6E574A-8204-73D4-60BB-40F19FC75267}"/>
              </a:ext>
            </a:extLst>
          </p:cNvPr>
          <p:cNvPicPr>
            <a:picLocks noChangeAspect="1"/>
          </p:cNvPicPr>
          <p:nvPr/>
        </p:nvPicPr>
        <p:blipFill>
          <a:blip r:embed="rId2"/>
          <a:stretch>
            <a:fillRect/>
          </a:stretch>
        </p:blipFill>
        <p:spPr>
          <a:xfrm>
            <a:off x="2747493" y="553452"/>
            <a:ext cx="6697014" cy="5943600"/>
          </a:xfrm>
          <a:prstGeom prst="rect">
            <a:avLst/>
          </a:prstGeom>
        </p:spPr>
      </p:pic>
    </p:spTree>
    <p:extLst>
      <p:ext uri="{BB962C8B-B14F-4D97-AF65-F5344CB8AC3E}">
        <p14:creationId xmlns:p14="http://schemas.microsoft.com/office/powerpoint/2010/main" val="4120771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6985590" y="2275367"/>
            <a:ext cx="4295554" cy="2105247"/>
          </a:xfrm>
        </p:spPr>
        <p:txBody>
          <a:bodyPr spcFirstLastPara="1" wrap="square" lIns="121900" tIns="121900" rIns="121900" bIns="121900" anchor="ctr" anchorCtr="0">
            <a:normAutofit fontScale="90000"/>
          </a:bodyPr>
          <a:lstStyle/>
          <a:p>
            <a:r>
              <a:rPr lang="es-ES" sz="4267" dirty="0"/>
              <a:t>VALORACIÓN Y USOS DEL CRÉDITO ACADÉMICO </a:t>
            </a:r>
          </a:p>
        </p:txBody>
      </p:sp>
      <p:sp>
        <p:nvSpPr>
          <p:cNvPr id="3" name="Google Shape;255;p34">
            <a:extLst>
              <a:ext uri="{FF2B5EF4-FFF2-40B4-BE49-F238E27FC236}">
                <a16:creationId xmlns:a16="http://schemas.microsoft.com/office/drawing/2014/main" id="{685433C1-0B29-C94E-9B55-F37FEC9965D9}"/>
              </a:ext>
            </a:extLst>
          </p:cNvPr>
          <p:cNvSpPr txBox="1">
            <a:spLocks/>
          </p:cNvSpPr>
          <p:nvPr/>
        </p:nvSpPr>
        <p:spPr>
          <a:xfrm>
            <a:off x="7184332" y="1553185"/>
            <a:ext cx="1700400" cy="507600"/>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7200" dirty="0">
                <a:latin typeface="Roboto" panose="02000000000000000000" pitchFamily="2" charset="0"/>
                <a:ea typeface="Roboto" panose="02000000000000000000" pitchFamily="2" charset="0"/>
                <a:cs typeface="Roboto" panose="02000000000000000000" pitchFamily="2" charset="0"/>
              </a:rPr>
              <a:t>03</a:t>
            </a:r>
          </a:p>
        </p:txBody>
      </p:sp>
    </p:spTree>
    <p:extLst>
      <p:ext uri="{BB962C8B-B14F-4D97-AF65-F5344CB8AC3E}">
        <p14:creationId xmlns:p14="http://schemas.microsoft.com/office/powerpoint/2010/main" val="3979923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0;p55">
            <a:extLst>
              <a:ext uri="{FF2B5EF4-FFF2-40B4-BE49-F238E27FC236}">
                <a16:creationId xmlns:a16="http://schemas.microsoft.com/office/drawing/2014/main" id="{AEE4154A-3BA5-F25A-ADA3-24B25A19D1A4}"/>
              </a:ext>
            </a:extLst>
          </p:cNvPr>
          <p:cNvSpPr txBox="1">
            <a:spLocks/>
          </p:cNvSpPr>
          <p:nvPr/>
        </p:nvSpPr>
        <p:spPr>
          <a:xfrm>
            <a:off x="2067339" y="625655"/>
            <a:ext cx="8050696" cy="1192512"/>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a:latin typeface="Roboto" panose="02000000000000000000" pitchFamily="2" charset="0"/>
                <a:ea typeface="Roboto" panose="02000000000000000000" pitchFamily="2" charset="0"/>
                <a:cs typeface="Roboto" panose="02000000000000000000" pitchFamily="2" charset="0"/>
              </a:rPr>
              <a:t>Procesos asociados</a:t>
            </a:r>
            <a:endParaRPr lang="es-CR" dirty="0">
              <a:latin typeface="Roboto" panose="02000000000000000000" pitchFamily="2" charset="0"/>
              <a:ea typeface="Roboto" panose="02000000000000000000" pitchFamily="2" charset="0"/>
              <a:cs typeface="Roboto" panose="02000000000000000000" pitchFamily="2" charset="0"/>
            </a:endParaRPr>
          </a:p>
        </p:txBody>
      </p:sp>
      <p:grpSp>
        <p:nvGrpSpPr>
          <p:cNvPr id="5" name="Google Shape;725;p31">
            <a:extLst>
              <a:ext uri="{FF2B5EF4-FFF2-40B4-BE49-F238E27FC236}">
                <a16:creationId xmlns:a16="http://schemas.microsoft.com/office/drawing/2014/main" id="{5DE2B449-B7AA-5CB9-D0E6-44E3EF4B78E9}"/>
              </a:ext>
            </a:extLst>
          </p:cNvPr>
          <p:cNvGrpSpPr/>
          <p:nvPr/>
        </p:nvGrpSpPr>
        <p:grpSpPr>
          <a:xfrm>
            <a:off x="1468369" y="1609840"/>
            <a:ext cx="9425381" cy="894844"/>
            <a:chOff x="1037539" y="1103712"/>
            <a:chExt cx="7069036" cy="671133"/>
          </a:xfrm>
          <a:solidFill>
            <a:schemeClr val="bg1"/>
          </a:solidFill>
        </p:grpSpPr>
        <p:sp>
          <p:nvSpPr>
            <p:cNvPr id="34" name="Google Shape;726;p31">
              <a:extLst>
                <a:ext uri="{FF2B5EF4-FFF2-40B4-BE49-F238E27FC236}">
                  <a16:creationId xmlns:a16="http://schemas.microsoft.com/office/drawing/2014/main" id="{79742033-3D3D-7B3B-0543-8C98C099D26F}"/>
                </a:ext>
              </a:extLst>
            </p:cNvPr>
            <p:cNvSpPr/>
            <p:nvPr/>
          </p:nvSpPr>
          <p:spPr>
            <a:xfrm>
              <a:off x="1037539" y="1103879"/>
              <a:ext cx="1310700" cy="670800"/>
            </a:xfrm>
            <a:prstGeom prst="homePlate">
              <a:avLst>
                <a:gd name="adj" fmla="val 50000"/>
              </a:avLst>
            </a:prstGeom>
            <a:grpFill/>
            <a:ln>
              <a:solidFill>
                <a:srgbClr val="183660"/>
              </a:solidFill>
            </a:ln>
          </p:spPr>
          <p:txBody>
            <a:bodyPr spcFirstLastPara="1" wrap="square" lIns="121900" tIns="60933" rIns="121900" bIns="60933" anchor="ctr" anchorCtr="0">
              <a:noAutofit/>
            </a:bodyPr>
            <a:lstStyle/>
            <a:p>
              <a:pPr algn="ctr" defTabSz="1219170">
                <a:buClr>
                  <a:srgbClr val="FFFFFF"/>
                </a:buClr>
                <a:buSzPts val="1800"/>
              </a:pPr>
              <a:endParaRPr sz="2400" kern="0" dirty="0">
                <a:solidFill>
                  <a:srgbClr val="FFFFFF"/>
                </a:solidFill>
                <a:latin typeface="Calibri"/>
                <a:ea typeface="Calibri"/>
                <a:cs typeface="Calibri"/>
                <a:sym typeface="Calibri"/>
              </a:endParaRPr>
            </a:p>
          </p:txBody>
        </p:sp>
        <p:grpSp>
          <p:nvGrpSpPr>
            <p:cNvPr id="35" name="Google Shape;727;p31">
              <a:extLst>
                <a:ext uri="{FF2B5EF4-FFF2-40B4-BE49-F238E27FC236}">
                  <a16:creationId xmlns:a16="http://schemas.microsoft.com/office/drawing/2014/main" id="{517613CA-B327-1148-2731-712A5FBBAD9B}"/>
                </a:ext>
              </a:extLst>
            </p:cNvPr>
            <p:cNvGrpSpPr/>
            <p:nvPr/>
          </p:nvGrpSpPr>
          <p:grpSpPr>
            <a:xfrm>
              <a:off x="2081001" y="1103712"/>
              <a:ext cx="6025460" cy="671133"/>
              <a:chOff x="2189480" y="2153920"/>
              <a:chExt cx="7213528" cy="1137900"/>
            </a:xfrm>
            <a:grpFill/>
          </p:grpSpPr>
          <p:sp>
            <p:nvSpPr>
              <p:cNvPr id="38" name="Google Shape;728;p31">
                <a:extLst>
                  <a:ext uri="{FF2B5EF4-FFF2-40B4-BE49-F238E27FC236}">
                    <a16:creationId xmlns:a16="http://schemas.microsoft.com/office/drawing/2014/main" id="{A5D7FC92-A202-43BA-EDD2-62D63879C361}"/>
                  </a:ext>
                </a:extLst>
              </p:cNvPr>
              <p:cNvSpPr/>
              <p:nvPr/>
            </p:nvSpPr>
            <p:spPr>
              <a:xfrm>
                <a:off x="2189480" y="2153920"/>
                <a:ext cx="7173000" cy="1137900"/>
              </a:xfrm>
              <a:prstGeom prst="chevron">
                <a:avLst>
                  <a:gd name="adj" fmla="val 50000"/>
                </a:avLst>
              </a:prstGeom>
              <a:grpFill/>
              <a:ln>
                <a:solidFill>
                  <a:srgbClr val="183660"/>
                </a:solidFill>
              </a:ln>
            </p:spPr>
            <p:txBody>
              <a:bodyPr spcFirstLastPara="1" wrap="square" lIns="121900" tIns="60933" rIns="121900" bIns="60933" anchor="ctr" anchorCtr="0">
                <a:noAutofit/>
              </a:bodyPr>
              <a:lstStyle/>
              <a:p>
                <a:pPr algn="ctr" defTabSz="1219170">
                  <a:buClr>
                    <a:srgbClr val="FFFFFF"/>
                  </a:buClr>
                  <a:buSzPts val="1800"/>
                </a:pPr>
                <a:endParaRPr sz="2400" kern="0" dirty="0">
                  <a:solidFill>
                    <a:srgbClr val="282F39"/>
                  </a:solidFill>
                  <a:latin typeface="Calibri"/>
                  <a:ea typeface="Calibri"/>
                  <a:cs typeface="Calibri"/>
                  <a:sym typeface="Calibri"/>
                </a:endParaRPr>
              </a:p>
            </p:txBody>
          </p:sp>
          <p:sp>
            <p:nvSpPr>
              <p:cNvPr id="39" name="Google Shape;729;p31">
                <a:extLst>
                  <a:ext uri="{FF2B5EF4-FFF2-40B4-BE49-F238E27FC236}">
                    <a16:creationId xmlns:a16="http://schemas.microsoft.com/office/drawing/2014/main" id="{79EBB986-E858-D3C2-1F73-9C126B944887}"/>
                  </a:ext>
                </a:extLst>
              </p:cNvPr>
              <p:cNvSpPr/>
              <p:nvPr/>
            </p:nvSpPr>
            <p:spPr>
              <a:xfrm>
                <a:off x="7779408" y="2153920"/>
                <a:ext cx="1623600" cy="1137900"/>
              </a:xfrm>
              <a:prstGeom prst="rect">
                <a:avLst/>
              </a:prstGeom>
              <a:grpFill/>
              <a:ln>
                <a:solidFill>
                  <a:srgbClr val="183660"/>
                </a:solidFill>
              </a:ln>
            </p:spPr>
            <p:txBody>
              <a:bodyPr spcFirstLastPara="1" wrap="square" lIns="121900" tIns="60933" rIns="121900" bIns="60933" anchor="ctr" anchorCtr="0">
                <a:noAutofit/>
              </a:bodyPr>
              <a:lstStyle/>
              <a:p>
                <a:pPr algn="ctr" defTabSz="1219170">
                  <a:buClr>
                    <a:srgbClr val="FFFFFF"/>
                  </a:buClr>
                  <a:buSzPts val="1800"/>
                </a:pPr>
                <a:endParaRPr sz="2400" kern="0">
                  <a:solidFill>
                    <a:srgbClr val="FFFFFF"/>
                  </a:solidFill>
                  <a:latin typeface="Calibri"/>
                  <a:ea typeface="Calibri"/>
                  <a:cs typeface="Calibri"/>
                  <a:sym typeface="Calibri"/>
                </a:endParaRPr>
              </a:p>
            </p:txBody>
          </p:sp>
        </p:grpSp>
        <p:sp>
          <p:nvSpPr>
            <p:cNvPr id="36" name="Google Shape;730;p31">
              <a:extLst>
                <a:ext uri="{FF2B5EF4-FFF2-40B4-BE49-F238E27FC236}">
                  <a16:creationId xmlns:a16="http://schemas.microsoft.com/office/drawing/2014/main" id="{B28E2592-3077-B2D3-BBDF-FA1D04BE03AF}"/>
                </a:ext>
              </a:extLst>
            </p:cNvPr>
            <p:cNvSpPr txBox="1"/>
            <p:nvPr/>
          </p:nvSpPr>
          <p:spPr>
            <a:xfrm>
              <a:off x="2514575" y="1261229"/>
              <a:ext cx="5592000" cy="356100"/>
            </a:xfrm>
            <a:prstGeom prst="rect">
              <a:avLst/>
            </a:prstGeom>
            <a:grpFill/>
            <a:ln>
              <a:noFill/>
            </a:ln>
          </p:spPr>
          <p:txBody>
            <a:bodyPr spcFirstLastPara="1" wrap="square" lIns="121900" tIns="121900" rIns="121900" bIns="121900" anchor="ctr" anchorCtr="0">
              <a:noAutofit/>
            </a:bodyPr>
            <a:lstStyle/>
            <a:p>
              <a:pPr defTabSz="1219170">
                <a:buClr>
                  <a:srgbClr val="000000"/>
                </a:buClr>
              </a:pPr>
              <a:r>
                <a:rPr lang="es-ES" sz="2000" kern="0" dirty="0">
                  <a:latin typeface="Roboto"/>
                  <a:ea typeface="Roboto"/>
                  <a:cs typeface="Roboto"/>
                  <a:sym typeface="Roboto"/>
                </a:rPr>
                <a:t>Autoevaluación y acreditación (medidas e indicadores para evaluar)</a:t>
              </a:r>
            </a:p>
          </p:txBody>
        </p:sp>
      </p:grpSp>
      <p:grpSp>
        <p:nvGrpSpPr>
          <p:cNvPr id="6" name="Google Shape;732;p31">
            <a:extLst>
              <a:ext uri="{FF2B5EF4-FFF2-40B4-BE49-F238E27FC236}">
                <a16:creationId xmlns:a16="http://schemas.microsoft.com/office/drawing/2014/main" id="{B2F06D35-971A-F958-62F7-E0D69D9AF0FA}"/>
              </a:ext>
            </a:extLst>
          </p:cNvPr>
          <p:cNvGrpSpPr/>
          <p:nvPr/>
        </p:nvGrpSpPr>
        <p:grpSpPr>
          <a:xfrm>
            <a:off x="1468369" y="2594912"/>
            <a:ext cx="9425381" cy="894844"/>
            <a:chOff x="1037539" y="1842516"/>
            <a:chExt cx="7069036" cy="671133"/>
          </a:xfrm>
          <a:solidFill>
            <a:schemeClr val="bg1">
              <a:lumMod val="95000"/>
            </a:schemeClr>
          </a:solidFill>
        </p:grpSpPr>
        <p:sp>
          <p:nvSpPr>
            <p:cNvPr id="28" name="Google Shape;733;p31">
              <a:extLst>
                <a:ext uri="{FF2B5EF4-FFF2-40B4-BE49-F238E27FC236}">
                  <a16:creationId xmlns:a16="http://schemas.microsoft.com/office/drawing/2014/main" id="{431F010A-4021-0813-5B72-B05EEA647B27}"/>
                </a:ext>
              </a:extLst>
            </p:cNvPr>
            <p:cNvSpPr/>
            <p:nvPr/>
          </p:nvSpPr>
          <p:spPr>
            <a:xfrm>
              <a:off x="1037539" y="1842683"/>
              <a:ext cx="1310700" cy="670800"/>
            </a:xfrm>
            <a:prstGeom prst="homePlate">
              <a:avLst>
                <a:gd name="adj" fmla="val 50000"/>
              </a:avLst>
            </a:prstGeom>
            <a:grpFill/>
            <a:ln>
              <a:noFill/>
            </a:ln>
          </p:spPr>
          <p:txBody>
            <a:bodyPr spcFirstLastPara="1" wrap="square" lIns="121900" tIns="60933" rIns="121900" bIns="60933" anchor="ctr" anchorCtr="0">
              <a:noAutofit/>
            </a:bodyPr>
            <a:lstStyle/>
            <a:p>
              <a:pPr algn="ctr" defTabSz="1219170">
                <a:buClr>
                  <a:srgbClr val="FFFFFF"/>
                </a:buClr>
                <a:buSzPts val="1800"/>
              </a:pPr>
              <a:endParaRPr sz="2400" kern="0" dirty="0">
                <a:solidFill>
                  <a:srgbClr val="FFFFFF"/>
                </a:solidFill>
                <a:latin typeface="Calibri"/>
                <a:ea typeface="Calibri"/>
                <a:cs typeface="Calibri"/>
                <a:sym typeface="Calibri"/>
              </a:endParaRPr>
            </a:p>
          </p:txBody>
        </p:sp>
        <p:grpSp>
          <p:nvGrpSpPr>
            <p:cNvPr id="29" name="Google Shape;734;p31">
              <a:extLst>
                <a:ext uri="{FF2B5EF4-FFF2-40B4-BE49-F238E27FC236}">
                  <a16:creationId xmlns:a16="http://schemas.microsoft.com/office/drawing/2014/main" id="{8C5AD073-9920-6EA4-3995-5BF31203B461}"/>
                </a:ext>
              </a:extLst>
            </p:cNvPr>
            <p:cNvGrpSpPr/>
            <p:nvPr/>
          </p:nvGrpSpPr>
          <p:grpSpPr>
            <a:xfrm>
              <a:off x="2081001" y="1842516"/>
              <a:ext cx="6025459" cy="671133"/>
              <a:chOff x="2189481" y="2153920"/>
              <a:chExt cx="7213527" cy="1137900"/>
            </a:xfrm>
            <a:grpFill/>
          </p:grpSpPr>
          <p:sp>
            <p:nvSpPr>
              <p:cNvPr id="32" name="Google Shape;735;p31">
                <a:extLst>
                  <a:ext uri="{FF2B5EF4-FFF2-40B4-BE49-F238E27FC236}">
                    <a16:creationId xmlns:a16="http://schemas.microsoft.com/office/drawing/2014/main" id="{BB7E6A69-EECC-F185-82E1-9DFCD46C5B55}"/>
                  </a:ext>
                </a:extLst>
              </p:cNvPr>
              <p:cNvSpPr/>
              <p:nvPr/>
            </p:nvSpPr>
            <p:spPr>
              <a:xfrm>
                <a:off x="2189480" y="2153920"/>
                <a:ext cx="7173000" cy="1137900"/>
              </a:xfrm>
              <a:prstGeom prst="chevron">
                <a:avLst>
                  <a:gd name="adj" fmla="val 50000"/>
                </a:avLst>
              </a:prstGeom>
              <a:grpFill/>
              <a:ln>
                <a:noFill/>
              </a:ln>
            </p:spPr>
            <p:txBody>
              <a:bodyPr spcFirstLastPara="1" wrap="square" lIns="121900" tIns="60933" rIns="121900" bIns="60933" anchor="ctr" anchorCtr="0">
                <a:noAutofit/>
              </a:bodyPr>
              <a:lstStyle/>
              <a:p>
                <a:pPr algn="ctr" defTabSz="1219170">
                  <a:buClr>
                    <a:srgbClr val="FFFFFF"/>
                  </a:buClr>
                  <a:buSzPts val="1800"/>
                </a:pPr>
                <a:endParaRPr sz="2400" kern="0">
                  <a:solidFill>
                    <a:srgbClr val="282F39"/>
                  </a:solidFill>
                  <a:latin typeface="Calibri"/>
                  <a:ea typeface="Calibri"/>
                  <a:cs typeface="Calibri"/>
                  <a:sym typeface="Calibri"/>
                </a:endParaRPr>
              </a:p>
            </p:txBody>
          </p:sp>
          <p:sp>
            <p:nvSpPr>
              <p:cNvPr id="33" name="Google Shape;736;p31">
                <a:extLst>
                  <a:ext uri="{FF2B5EF4-FFF2-40B4-BE49-F238E27FC236}">
                    <a16:creationId xmlns:a16="http://schemas.microsoft.com/office/drawing/2014/main" id="{AF0D124C-722C-6C56-376D-64306C35A420}"/>
                  </a:ext>
                </a:extLst>
              </p:cNvPr>
              <p:cNvSpPr/>
              <p:nvPr/>
            </p:nvSpPr>
            <p:spPr>
              <a:xfrm>
                <a:off x="7779408" y="2153920"/>
                <a:ext cx="1623600" cy="1137900"/>
              </a:xfrm>
              <a:prstGeom prst="rect">
                <a:avLst/>
              </a:prstGeom>
              <a:grpFill/>
              <a:ln>
                <a:noFill/>
              </a:ln>
            </p:spPr>
            <p:txBody>
              <a:bodyPr spcFirstLastPara="1" wrap="square" lIns="121900" tIns="60933" rIns="121900" bIns="60933" anchor="ctr" anchorCtr="0">
                <a:noAutofit/>
              </a:bodyPr>
              <a:lstStyle/>
              <a:p>
                <a:pPr algn="ctr" defTabSz="1219170">
                  <a:buClr>
                    <a:srgbClr val="FFFFFF"/>
                  </a:buClr>
                  <a:buSzPts val="1800"/>
                </a:pPr>
                <a:endParaRPr sz="2400" kern="0">
                  <a:solidFill>
                    <a:srgbClr val="FFFFFF"/>
                  </a:solidFill>
                  <a:latin typeface="Calibri"/>
                  <a:ea typeface="Calibri"/>
                  <a:cs typeface="Calibri"/>
                  <a:sym typeface="Calibri"/>
                </a:endParaRPr>
              </a:p>
            </p:txBody>
          </p:sp>
        </p:grpSp>
        <p:sp>
          <p:nvSpPr>
            <p:cNvPr id="30" name="Google Shape;737;p31">
              <a:extLst>
                <a:ext uri="{FF2B5EF4-FFF2-40B4-BE49-F238E27FC236}">
                  <a16:creationId xmlns:a16="http://schemas.microsoft.com/office/drawing/2014/main" id="{978328F5-BF13-2DAD-D8CD-C3FBF51089D0}"/>
                </a:ext>
              </a:extLst>
            </p:cNvPr>
            <p:cNvSpPr txBox="1"/>
            <p:nvPr/>
          </p:nvSpPr>
          <p:spPr>
            <a:xfrm>
              <a:off x="2514575" y="2000033"/>
              <a:ext cx="5592000" cy="356100"/>
            </a:xfrm>
            <a:prstGeom prst="rect">
              <a:avLst/>
            </a:prstGeom>
            <a:grpFill/>
            <a:ln>
              <a:noFill/>
            </a:ln>
          </p:spPr>
          <p:txBody>
            <a:bodyPr spcFirstLastPara="1" wrap="square" lIns="121900" tIns="121900" rIns="121900" bIns="121900" anchor="ctr" anchorCtr="0">
              <a:noAutofit/>
            </a:bodyPr>
            <a:lstStyle/>
            <a:p>
              <a:pPr defTabSz="1219170">
                <a:buClr>
                  <a:srgbClr val="000000"/>
                </a:buClr>
              </a:pPr>
              <a:r>
                <a:rPr lang="es-ES" sz="2000" kern="0" dirty="0">
                  <a:latin typeface="Roboto"/>
                  <a:ea typeface="Roboto"/>
                  <a:cs typeface="Roboto"/>
                  <a:sym typeface="Roboto"/>
                </a:rPr>
                <a:t>Flexibilización y movilidad curricular (UNESCO, 2009)</a:t>
              </a:r>
              <a:endParaRPr sz="2000" kern="0" dirty="0">
                <a:latin typeface="Roboto"/>
                <a:ea typeface="Roboto"/>
                <a:cs typeface="Roboto"/>
                <a:sym typeface="Roboto"/>
              </a:endParaRPr>
            </a:p>
          </p:txBody>
        </p:sp>
      </p:grpSp>
      <p:grpSp>
        <p:nvGrpSpPr>
          <p:cNvPr id="7" name="Google Shape;739;p31">
            <a:extLst>
              <a:ext uri="{FF2B5EF4-FFF2-40B4-BE49-F238E27FC236}">
                <a16:creationId xmlns:a16="http://schemas.microsoft.com/office/drawing/2014/main" id="{39758EC3-A54D-4774-810E-9F93968AC0A2}"/>
              </a:ext>
            </a:extLst>
          </p:cNvPr>
          <p:cNvGrpSpPr/>
          <p:nvPr/>
        </p:nvGrpSpPr>
        <p:grpSpPr>
          <a:xfrm>
            <a:off x="1468369" y="3579984"/>
            <a:ext cx="9425229" cy="896167"/>
            <a:chOff x="1037539" y="2581319"/>
            <a:chExt cx="7068922" cy="672125"/>
          </a:xfrm>
          <a:solidFill>
            <a:schemeClr val="bg1"/>
          </a:solidFill>
        </p:grpSpPr>
        <p:sp>
          <p:nvSpPr>
            <p:cNvPr id="22" name="Google Shape;740;p31">
              <a:extLst>
                <a:ext uri="{FF2B5EF4-FFF2-40B4-BE49-F238E27FC236}">
                  <a16:creationId xmlns:a16="http://schemas.microsoft.com/office/drawing/2014/main" id="{3C04F61C-8440-9E88-D6F7-824424DC0499}"/>
                </a:ext>
              </a:extLst>
            </p:cNvPr>
            <p:cNvSpPr/>
            <p:nvPr/>
          </p:nvSpPr>
          <p:spPr>
            <a:xfrm>
              <a:off x="1037539" y="2581486"/>
              <a:ext cx="1310700" cy="670800"/>
            </a:xfrm>
            <a:prstGeom prst="homePlate">
              <a:avLst>
                <a:gd name="adj" fmla="val 50000"/>
              </a:avLst>
            </a:prstGeom>
            <a:grpFill/>
            <a:ln>
              <a:solidFill>
                <a:srgbClr val="183660"/>
              </a:solidFill>
            </a:ln>
          </p:spPr>
          <p:txBody>
            <a:bodyPr spcFirstLastPara="1" wrap="square" lIns="121900" tIns="60933" rIns="121900" bIns="60933" anchor="ctr" anchorCtr="0">
              <a:noAutofit/>
            </a:bodyPr>
            <a:lstStyle/>
            <a:p>
              <a:pPr algn="ctr" defTabSz="1219170">
                <a:buClr>
                  <a:srgbClr val="FFFFFF"/>
                </a:buClr>
                <a:buSzPts val="1800"/>
              </a:pPr>
              <a:endParaRPr sz="2400" kern="0">
                <a:solidFill>
                  <a:srgbClr val="FFFFFF"/>
                </a:solidFill>
                <a:latin typeface="Calibri"/>
                <a:ea typeface="Calibri"/>
                <a:cs typeface="Calibri"/>
                <a:sym typeface="Calibri"/>
              </a:endParaRPr>
            </a:p>
          </p:txBody>
        </p:sp>
        <p:grpSp>
          <p:nvGrpSpPr>
            <p:cNvPr id="23" name="Google Shape;741;p31">
              <a:extLst>
                <a:ext uri="{FF2B5EF4-FFF2-40B4-BE49-F238E27FC236}">
                  <a16:creationId xmlns:a16="http://schemas.microsoft.com/office/drawing/2014/main" id="{8AD5B9D6-F0ED-BE84-DAD7-44F169B38CA2}"/>
                </a:ext>
              </a:extLst>
            </p:cNvPr>
            <p:cNvGrpSpPr/>
            <p:nvPr/>
          </p:nvGrpSpPr>
          <p:grpSpPr>
            <a:xfrm>
              <a:off x="2081001" y="2581319"/>
              <a:ext cx="6025460" cy="671133"/>
              <a:chOff x="2189480" y="2153920"/>
              <a:chExt cx="7213528" cy="1137900"/>
            </a:xfrm>
            <a:grpFill/>
          </p:grpSpPr>
          <p:sp>
            <p:nvSpPr>
              <p:cNvPr id="26" name="Google Shape;742;p31">
                <a:extLst>
                  <a:ext uri="{FF2B5EF4-FFF2-40B4-BE49-F238E27FC236}">
                    <a16:creationId xmlns:a16="http://schemas.microsoft.com/office/drawing/2014/main" id="{E7FAFFE0-5AA5-4F18-BF74-C9442240943B}"/>
                  </a:ext>
                </a:extLst>
              </p:cNvPr>
              <p:cNvSpPr/>
              <p:nvPr/>
            </p:nvSpPr>
            <p:spPr>
              <a:xfrm>
                <a:off x="2189480" y="2153920"/>
                <a:ext cx="7173000" cy="1137900"/>
              </a:xfrm>
              <a:prstGeom prst="chevron">
                <a:avLst>
                  <a:gd name="adj" fmla="val 50000"/>
                </a:avLst>
              </a:prstGeom>
              <a:grpFill/>
              <a:ln>
                <a:solidFill>
                  <a:srgbClr val="183660"/>
                </a:solidFill>
              </a:ln>
            </p:spPr>
            <p:txBody>
              <a:bodyPr spcFirstLastPara="1" wrap="square" lIns="121900" tIns="60933" rIns="121900" bIns="60933" anchor="ctr" anchorCtr="0">
                <a:noAutofit/>
              </a:bodyPr>
              <a:lstStyle/>
              <a:p>
                <a:pPr algn="ctr" defTabSz="1219170">
                  <a:buClr>
                    <a:srgbClr val="FFFFFF"/>
                  </a:buClr>
                  <a:buSzPts val="1800"/>
                </a:pPr>
                <a:endParaRPr sz="2400" kern="0">
                  <a:solidFill>
                    <a:srgbClr val="282F39"/>
                  </a:solidFill>
                  <a:latin typeface="Calibri"/>
                  <a:ea typeface="Calibri"/>
                  <a:cs typeface="Calibri"/>
                  <a:sym typeface="Calibri"/>
                </a:endParaRPr>
              </a:p>
            </p:txBody>
          </p:sp>
          <p:sp>
            <p:nvSpPr>
              <p:cNvPr id="27" name="Google Shape;743;p31">
                <a:extLst>
                  <a:ext uri="{FF2B5EF4-FFF2-40B4-BE49-F238E27FC236}">
                    <a16:creationId xmlns:a16="http://schemas.microsoft.com/office/drawing/2014/main" id="{2117ECA6-6604-F61D-7A28-FE4E826C205B}"/>
                  </a:ext>
                </a:extLst>
              </p:cNvPr>
              <p:cNvSpPr/>
              <p:nvPr/>
            </p:nvSpPr>
            <p:spPr>
              <a:xfrm>
                <a:off x="7779408" y="2153920"/>
                <a:ext cx="1623600" cy="1137900"/>
              </a:xfrm>
              <a:prstGeom prst="rect">
                <a:avLst/>
              </a:prstGeom>
              <a:grpFill/>
              <a:ln>
                <a:solidFill>
                  <a:srgbClr val="183660"/>
                </a:solidFill>
              </a:ln>
            </p:spPr>
            <p:txBody>
              <a:bodyPr spcFirstLastPara="1" wrap="square" lIns="121900" tIns="60933" rIns="121900" bIns="60933" anchor="ctr" anchorCtr="0">
                <a:noAutofit/>
              </a:bodyPr>
              <a:lstStyle/>
              <a:p>
                <a:pPr algn="ctr" defTabSz="1219170">
                  <a:buClr>
                    <a:srgbClr val="FFFFFF"/>
                  </a:buClr>
                  <a:buSzPts val="1800"/>
                </a:pPr>
                <a:endParaRPr sz="2400" kern="0">
                  <a:solidFill>
                    <a:srgbClr val="FFFFFF"/>
                  </a:solidFill>
                  <a:latin typeface="Calibri"/>
                  <a:ea typeface="Calibri"/>
                  <a:cs typeface="Calibri"/>
                  <a:sym typeface="Calibri"/>
                </a:endParaRPr>
              </a:p>
            </p:txBody>
          </p:sp>
        </p:grpSp>
        <p:sp>
          <p:nvSpPr>
            <p:cNvPr id="24" name="Google Shape;744;p31">
              <a:extLst>
                <a:ext uri="{FF2B5EF4-FFF2-40B4-BE49-F238E27FC236}">
                  <a16:creationId xmlns:a16="http://schemas.microsoft.com/office/drawing/2014/main" id="{08E2A246-F493-E855-344E-25A8665A6B21}"/>
                </a:ext>
              </a:extLst>
            </p:cNvPr>
            <p:cNvSpPr txBox="1"/>
            <p:nvPr/>
          </p:nvSpPr>
          <p:spPr>
            <a:xfrm flipH="1">
              <a:off x="2514450" y="2582644"/>
              <a:ext cx="5592000" cy="670800"/>
            </a:xfrm>
            <a:prstGeom prst="rect">
              <a:avLst/>
            </a:prstGeom>
            <a:grpFill/>
            <a:ln>
              <a:solidFill>
                <a:srgbClr val="183660"/>
              </a:solidFill>
            </a:ln>
          </p:spPr>
          <p:txBody>
            <a:bodyPr spcFirstLastPara="1" wrap="square" lIns="121900" tIns="121900" rIns="121900" bIns="121900" anchor="ctr" anchorCtr="0">
              <a:noAutofit/>
            </a:bodyPr>
            <a:lstStyle/>
            <a:p>
              <a:pPr defTabSz="1219170">
                <a:buClr>
                  <a:srgbClr val="000000"/>
                </a:buClr>
              </a:pPr>
              <a:r>
                <a:rPr lang="es-ES" sz="2000" kern="0" dirty="0">
                  <a:latin typeface="Roboto"/>
                  <a:ea typeface="Roboto"/>
                  <a:cs typeface="Roboto"/>
                  <a:sym typeface="Roboto"/>
                </a:rPr>
                <a:t>Globalización e internacionalización empleabilidad y ciudadanía global</a:t>
              </a:r>
            </a:p>
          </p:txBody>
        </p:sp>
      </p:grpSp>
      <p:sp>
        <p:nvSpPr>
          <p:cNvPr id="16" name="Google Shape;747;p31">
            <a:extLst>
              <a:ext uri="{FF2B5EF4-FFF2-40B4-BE49-F238E27FC236}">
                <a16:creationId xmlns:a16="http://schemas.microsoft.com/office/drawing/2014/main" id="{5042575C-969F-BFB9-1985-04223479419D}"/>
              </a:ext>
            </a:extLst>
          </p:cNvPr>
          <p:cNvSpPr/>
          <p:nvPr/>
        </p:nvSpPr>
        <p:spPr>
          <a:xfrm>
            <a:off x="1468369" y="4565277"/>
            <a:ext cx="1747600" cy="894400"/>
          </a:xfrm>
          <a:prstGeom prst="homePlate">
            <a:avLst>
              <a:gd name="adj" fmla="val 50000"/>
            </a:avLst>
          </a:prstGeom>
          <a:solidFill>
            <a:srgbClr val="F2F2F2"/>
          </a:solidFill>
          <a:ln>
            <a:noFill/>
          </a:ln>
        </p:spPr>
        <p:txBody>
          <a:bodyPr spcFirstLastPara="1" wrap="square" lIns="121900" tIns="60933" rIns="121900" bIns="60933" anchor="ctr" anchorCtr="0">
            <a:noAutofit/>
          </a:bodyPr>
          <a:lstStyle/>
          <a:p>
            <a:pPr algn="ctr" defTabSz="1219170">
              <a:buClr>
                <a:srgbClr val="FFFFFF"/>
              </a:buClr>
              <a:buSzPts val="1800"/>
            </a:pPr>
            <a:endParaRPr sz="2400" kern="0" dirty="0">
              <a:solidFill>
                <a:srgbClr val="FFFFFF"/>
              </a:solidFill>
              <a:latin typeface="Calibri"/>
              <a:ea typeface="Calibri"/>
              <a:cs typeface="Calibri"/>
              <a:sym typeface="Calibri"/>
            </a:endParaRPr>
          </a:p>
        </p:txBody>
      </p:sp>
      <p:sp>
        <p:nvSpPr>
          <p:cNvPr id="20" name="Google Shape;749;p31">
            <a:extLst>
              <a:ext uri="{FF2B5EF4-FFF2-40B4-BE49-F238E27FC236}">
                <a16:creationId xmlns:a16="http://schemas.microsoft.com/office/drawing/2014/main" id="{8A92CE86-D7C0-F069-8DBF-A84B479FB4F8}"/>
              </a:ext>
            </a:extLst>
          </p:cNvPr>
          <p:cNvSpPr/>
          <p:nvPr/>
        </p:nvSpPr>
        <p:spPr>
          <a:xfrm>
            <a:off x="2859652" y="4565054"/>
            <a:ext cx="7988809" cy="894844"/>
          </a:xfrm>
          <a:prstGeom prst="chevron">
            <a:avLst>
              <a:gd name="adj" fmla="val 50000"/>
            </a:avLst>
          </a:prstGeom>
          <a:solidFill>
            <a:srgbClr val="F2F2F2"/>
          </a:solidFill>
          <a:ln>
            <a:noFill/>
          </a:ln>
        </p:spPr>
        <p:txBody>
          <a:bodyPr spcFirstLastPara="1" wrap="square" lIns="121900" tIns="60933" rIns="121900" bIns="60933" anchor="ctr" anchorCtr="0">
            <a:noAutofit/>
          </a:bodyPr>
          <a:lstStyle/>
          <a:p>
            <a:pPr algn="ctr" defTabSz="1219170">
              <a:buClr>
                <a:srgbClr val="FFFFFF"/>
              </a:buClr>
              <a:buSzPts val="1800"/>
            </a:pPr>
            <a:endParaRPr sz="2400" kern="0" dirty="0">
              <a:solidFill>
                <a:srgbClr val="282F39"/>
              </a:solidFill>
              <a:latin typeface="Calibri"/>
              <a:ea typeface="Calibri"/>
              <a:cs typeface="Calibri"/>
              <a:sym typeface="Calibri"/>
            </a:endParaRPr>
          </a:p>
        </p:txBody>
      </p:sp>
      <p:sp>
        <p:nvSpPr>
          <p:cNvPr id="21" name="Google Shape;750;p31">
            <a:extLst>
              <a:ext uri="{FF2B5EF4-FFF2-40B4-BE49-F238E27FC236}">
                <a16:creationId xmlns:a16="http://schemas.microsoft.com/office/drawing/2014/main" id="{C4E6EDCC-BB63-E5DF-8638-2AE7D08540A6}"/>
              </a:ext>
            </a:extLst>
          </p:cNvPr>
          <p:cNvSpPr/>
          <p:nvPr/>
        </p:nvSpPr>
        <p:spPr>
          <a:xfrm>
            <a:off x="9085341" y="4565054"/>
            <a:ext cx="1808257" cy="894844"/>
          </a:xfrm>
          <a:prstGeom prst="rect">
            <a:avLst/>
          </a:prstGeom>
          <a:solidFill>
            <a:srgbClr val="F2F2F2"/>
          </a:solidFill>
          <a:ln>
            <a:noFill/>
          </a:ln>
        </p:spPr>
        <p:txBody>
          <a:bodyPr spcFirstLastPara="1" wrap="square" lIns="121900" tIns="60933" rIns="121900" bIns="60933" anchor="ctr" anchorCtr="0">
            <a:noAutofit/>
          </a:bodyPr>
          <a:lstStyle/>
          <a:p>
            <a:pPr algn="ctr" defTabSz="1219170">
              <a:buClr>
                <a:srgbClr val="FFFFFF"/>
              </a:buClr>
              <a:buSzPts val="1800"/>
            </a:pPr>
            <a:endParaRPr sz="2400" kern="0">
              <a:solidFill>
                <a:srgbClr val="FFFFFF"/>
              </a:solidFill>
              <a:latin typeface="Calibri"/>
              <a:ea typeface="Calibri"/>
              <a:cs typeface="Calibri"/>
              <a:sym typeface="Calibri"/>
            </a:endParaRPr>
          </a:p>
        </p:txBody>
      </p:sp>
      <p:sp>
        <p:nvSpPr>
          <p:cNvPr id="18" name="Google Shape;751;p31">
            <a:extLst>
              <a:ext uri="{FF2B5EF4-FFF2-40B4-BE49-F238E27FC236}">
                <a16:creationId xmlns:a16="http://schemas.microsoft.com/office/drawing/2014/main" id="{41D31A46-A808-B2A8-AA28-B6EE01FD7001}"/>
              </a:ext>
            </a:extLst>
          </p:cNvPr>
          <p:cNvSpPr txBox="1"/>
          <p:nvPr/>
        </p:nvSpPr>
        <p:spPr>
          <a:xfrm flipH="1">
            <a:off x="3415030" y="4794879"/>
            <a:ext cx="7456000" cy="474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s-ES" sz="2000" kern="0" dirty="0">
                <a:latin typeface="Roboto"/>
                <a:ea typeface="Roboto"/>
                <a:cs typeface="Roboto"/>
                <a:sym typeface="Roboto"/>
              </a:rPr>
              <a:t>Articulación de las ofertas académicas de los diversos países, de manera que los planes de estudios puedan ser comparables entre sí (</a:t>
            </a:r>
            <a:r>
              <a:rPr lang="es-ES" sz="2000" kern="0" dirty="0" err="1">
                <a:latin typeface="Roboto"/>
                <a:ea typeface="Roboto"/>
                <a:cs typeface="Roboto"/>
                <a:sym typeface="Roboto"/>
              </a:rPr>
              <a:t>Taquini</a:t>
            </a:r>
            <a:r>
              <a:rPr lang="es-ES" sz="2000" kern="0" dirty="0">
                <a:latin typeface="Roboto"/>
                <a:ea typeface="Roboto"/>
                <a:cs typeface="Roboto"/>
                <a:sym typeface="Roboto"/>
              </a:rPr>
              <a:t> &amp; </a:t>
            </a:r>
            <a:r>
              <a:rPr lang="es-ES" sz="2000" kern="0" dirty="0" err="1">
                <a:latin typeface="Roboto"/>
                <a:ea typeface="Roboto"/>
                <a:cs typeface="Roboto"/>
                <a:sym typeface="Roboto"/>
              </a:rPr>
              <a:t>Rampazi</a:t>
            </a:r>
            <a:r>
              <a:rPr lang="es-ES" sz="2000" kern="0" dirty="0">
                <a:latin typeface="Roboto"/>
                <a:ea typeface="Roboto"/>
                <a:cs typeface="Roboto"/>
                <a:sym typeface="Roboto"/>
              </a:rPr>
              <a:t>, 2008)</a:t>
            </a:r>
          </a:p>
        </p:txBody>
      </p:sp>
      <p:grpSp>
        <p:nvGrpSpPr>
          <p:cNvPr id="9" name="Google Shape;753;p31">
            <a:extLst>
              <a:ext uri="{FF2B5EF4-FFF2-40B4-BE49-F238E27FC236}">
                <a16:creationId xmlns:a16="http://schemas.microsoft.com/office/drawing/2014/main" id="{C841FF4C-5015-BE7B-3E04-95A0854E7F3D}"/>
              </a:ext>
            </a:extLst>
          </p:cNvPr>
          <p:cNvGrpSpPr/>
          <p:nvPr/>
        </p:nvGrpSpPr>
        <p:grpSpPr>
          <a:xfrm>
            <a:off x="1468369" y="5554257"/>
            <a:ext cx="9425381" cy="896610"/>
            <a:chOff x="1037539" y="4062027"/>
            <a:chExt cx="7069036" cy="672458"/>
          </a:xfrm>
          <a:noFill/>
        </p:grpSpPr>
        <p:sp>
          <p:nvSpPr>
            <p:cNvPr id="10" name="Google Shape;754;p31">
              <a:extLst>
                <a:ext uri="{FF2B5EF4-FFF2-40B4-BE49-F238E27FC236}">
                  <a16:creationId xmlns:a16="http://schemas.microsoft.com/office/drawing/2014/main" id="{86286EC0-E0CC-19C3-7D0D-02B63A998E00}"/>
                </a:ext>
              </a:extLst>
            </p:cNvPr>
            <p:cNvSpPr/>
            <p:nvPr/>
          </p:nvSpPr>
          <p:spPr>
            <a:xfrm>
              <a:off x="1037539" y="4062193"/>
              <a:ext cx="1310700" cy="670800"/>
            </a:xfrm>
            <a:prstGeom prst="homePlate">
              <a:avLst>
                <a:gd name="adj" fmla="val 50000"/>
              </a:avLst>
            </a:prstGeom>
            <a:grpFill/>
            <a:ln>
              <a:solidFill>
                <a:srgbClr val="183660"/>
              </a:solidFill>
            </a:ln>
          </p:spPr>
          <p:txBody>
            <a:bodyPr spcFirstLastPara="1" wrap="square" lIns="121900" tIns="60933" rIns="121900" bIns="60933" anchor="ctr" anchorCtr="0">
              <a:noAutofit/>
            </a:bodyPr>
            <a:lstStyle/>
            <a:p>
              <a:pPr algn="ctr" defTabSz="1219170">
                <a:buClr>
                  <a:srgbClr val="FFFFFF"/>
                </a:buClr>
                <a:buSzPts val="1800"/>
              </a:pPr>
              <a:endParaRPr sz="2400" kern="0">
                <a:solidFill>
                  <a:srgbClr val="FFFFFF"/>
                </a:solidFill>
                <a:latin typeface="Calibri"/>
                <a:ea typeface="Calibri"/>
                <a:cs typeface="Calibri"/>
                <a:sym typeface="Calibri"/>
              </a:endParaRPr>
            </a:p>
          </p:txBody>
        </p:sp>
        <p:grpSp>
          <p:nvGrpSpPr>
            <p:cNvPr id="11" name="Google Shape;755;p31">
              <a:extLst>
                <a:ext uri="{FF2B5EF4-FFF2-40B4-BE49-F238E27FC236}">
                  <a16:creationId xmlns:a16="http://schemas.microsoft.com/office/drawing/2014/main" id="{77791C2A-EA65-84B6-83F7-FC9F90C45604}"/>
                </a:ext>
              </a:extLst>
            </p:cNvPr>
            <p:cNvGrpSpPr/>
            <p:nvPr/>
          </p:nvGrpSpPr>
          <p:grpSpPr>
            <a:xfrm>
              <a:off x="2081001" y="4062027"/>
              <a:ext cx="6025460" cy="671133"/>
              <a:chOff x="2189480" y="2153920"/>
              <a:chExt cx="7213528" cy="1137900"/>
            </a:xfrm>
            <a:grpFill/>
          </p:grpSpPr>
          <p:sp>
            <p:nvSpPr>
              <p:cNvPr id="14" name="Google Shape;756;p31">
                <a:extLst>
                  <a:ext uri="{FF2B5EF4-FFF2-40B4-BE49-F238E27FC236}">
                    <a16:creationId xmlns:a16="http://schemas.microsoft.com/office/drawing/2014/main" id="{3D2DC154-FC54-AEAC-9120-977C06D63C7A}"/>
                  </a:ext>
                </a:extLst>
              </p:cNvPr>
              <p:cNvSpPr/>
              <p:nvPr/>
            </p:nvSpPr>
            <p:spPr>
              <a:xfrm>
                <a:off x="2189480" y="2153920"/>
                <a:ext cx="7173000" cy="1137900"/>
              </a:xfrm>
              <a:prstGeom prst="chevron">
                <a:avLst>
                  <a:gd name="adj" fmla="val 50000"/>
                </a:avLst>
              </a:prstGeom>
              <a:grpFill/>
              <a:ln>
                <a:solidFill>
                  <a:srgbClr val="183660"/>
                </a:solidFill>
              </a:ln>
            </p:spPr>
            <p:txBody>
              <a:bodyPr spcFirstLastPara="1" wrap="square" lIns="121900" tIns="60933" rIns="121900" bIns="60933" anchor="ctr" anchorCtr="0">
                <a:noAutofit/>
              </a:bodyPr>
              <a:lstStyle/>
              <a:p>
                <a:pPr algn="ctr" defTabSz="1219170">
                  <a:buClr>
                    <a:srgbClr val="FFFFFF"/>
                  </a:buClr>
                  <a:buSzPts val="1800"/>
                </a:pPr>
                <a:endParaRPr sz="2400" kern="0">
                  <a:solidFill>
                    <a:srgbClr val="282F39"/>
                  </a:solidFill>
                  <a:latin typeface="Calibri"/>
                  <a:ea typeface="Calibri"/>
                  <a:cs typeface="Calibri"/>
                  <a:sym typeface="Calibri"/>
                </a:endParaRPr>
              </a:p>
            </p:txBody>
          </p:sp>
          <p:sp>
            <p:nvSpPr>
              <p:cNvPr id="15" name="Google Shape;757;p31">
                <a:extLst>
                  <a:ext uri="{FF2B5EF4-FFF2-40B4-BE49-F238E27FC236}">
                    <a16:creationId xmlns:a16="http://schemas.microsoft.com/office/drawing/2014/main" id="{CA39BF1E-C843-6932-1A63-BF81520F1F24}"/>
                  </a:ext>
                </a:extLst>
              </p:cNvPr>
              <p:cNvSpPr/>
              <p:nvPr/>
            </p:nvSpPr>
            <p:spPr>
              <a:xfrm>
                <a:off x="7779408" y="2153920"/>
                <a:ext cx="1623600" cy="1137900"/>
              </a:xfrm>
              <a:prstGeom prst="rect">
                <a:avLst/>
              </a:prstGeom>
              <a:solidFill>
                <a:schemeClr val="bg1"/>
              </a:solidFill>
              <a:ln>
                <a:solidFill>
                  <a:srgbClr val="183660"/>
                </a:solidFill>
              </a:ln>
            </p:spPr>
            <p:txBody>
              <a:bodyPr spcFirstLastPara="1" wrap="square" lIns="121900" tIns="60933" rIns="121900" bIns="60933" anchor="ctr" anchorCtr="0">
                <a:noAutofit/>
              </a:bodyPr>
              <a:lstStyle/>
              <a:p>
                <a:pPr algn="ctr" defTabSz="1219170">
                  <a:buClr>
                    <a:srgbClr val="FFFFFF"/>
                  </a:buClr>
                  <a:buSzPts val="1800"/>
                </a:pPr>
                <a:endParaRPr sz="2400" kern="0">
                  <a:solidFill>
                    <a:srgbClr val="FFFFFF"/>
                  </a:solidFill>
                  <a:latin typeface="Calibri"/>
                  <a:ea typeface="Calibri"/>
                  <a:cs typeface="Calibri"/>
                  <a:sym typeface="Calibri"/>
                </a:endParaRPr>
              </a:p>
            </p:txBody>
          </p:sp>
        </p:grpSp>
        <p:sp>
          <p:nvSpPr>
            <p:cNvPr id="12" name="Google Shape;758;p31">
              <a:extLst>
                <a:ext uri="{FF2B5EF4-FFF2-40B4-BE49-F238E27FC236}">
                  <a16:creationId xmlns:a16="http://schemas.microsoft.com/office/drawing/2014/main" id="{E6A49BC0-47D9-9A61-2CAB-C34448506BC3}"/>
                </a:ext>
              </a:extLst>
            </p:cNvPr>
            <p:cNvSpPr txBox="1"/>
            <p:nvPr/>
          </p:nvSpPr>
          <p:spPr>
            <a:xfrm>
              <a:off x="2514575" y="4062699"/>
              <a:ext cx="5592000" cy="671786"/>
            </a:xfrm>
            <a:prstGeom prst="rect">
              <a:avLst/>
            </a:prstGeom>
            <a:solidFill>
              <a:schemeClr val="bg1"/>
            </a:solidFill>
            <a:ln>
              <a:solidFill>
                <a:srgbClr val="183660"/>
              </a:solidFill>
            </a:ln>
          </p:spPr>
          <p:txBody>
            <a:bodyPr spcFirstLastPara="1" wrap="square" lIns="121900" tIns="121900" rIns="121900" bIns="121900" anchor="ctr" anchorCtr="0">
              <a:noAutofit/>
            </a:bodyPr>
            <a:lstStyle/>
            <a:p>
              <a:pPr defTabSz="1219170">
                <a:buClr>
                  <a:srgbClr val="000000"/>
                </a:buClr>
              </a:pPr>
              <a:r>
                <a:rPr lang="es-CR" sz="2000" kern="0" dirty="0">
                  <a:latin typeface="Roboto"/>
                  <a:ea typeface="Roboto"/>
                  <a:cs typeface="Roboto"/>
                  <a:sym typeface="Roboto"/>
                </a:rPr>
                <a:t>Armonización</a:t>
              </a:r>
              <a:r>
                <a:rPr lang="en-US" sz="2000" kern="0" dirty="0">
                  <a:latin typeface="Roboto"/>
                  <a:ea typeface="Roboto"/>
                  <a:cs typeface="Roboto"/>
                  <a:sym typeface="Roboto"/>
                </a:rPr>
                <a:t> curricular (Proyecto Tunning, Tunning América Latina)</a:t>
              </a:r>
            </a:p>
          </p:txBody>
        </p:sp>
      </p:grpSp>
      <mc:AlternateContent xmlns:mc="http://schemas.openxmlformats.org/markup-compatibility/2006" xmlns:p14="http://schemas.microsoft.com/office/powerpoint/2010/main">
        <mc:Choice Requires="p14">
          <p:contentPart p14:bwMode="auto" r:id="rId2">
            <p14:nvContentPartPr>
              <p14:cNvPr id="40" name="Entrada de lápiz 39">
                <a:extLst>
                  <a:ext uri="{FF2B5EF4-FFF2-40B4-BE49-F238E27FC236}">
                    <a16:creationId xmlns:a16="http://schemas.microsoft.com/office/drawing/2014/main" id="{74DE2E2A-77D8-923E-99B6-C60E0EAD7C83}"/>
                  </a:ext>
                </a:extLst>
              </p14:cNvPr>
              <p14:cNvContentPartPr/>
              <p14:nvPr/>
            </p14:nvContentPartPr>
            <p14:xfrm>
              <a:off x="9029753" y="2327127"/>
              <a:ext cx="9360" cy="60840"/>
            </p14:xfrm>
          </p:contentPart>
        </mc:Choice>
        <mc:Fallback xmlns="">
          <p:pic>
            <p:nvPicPr>
              <p:cNvPr id="40" name="Entrada de lápiz 39">
                <a:extLst>
                  <a:ext uri="{FF2B5EF4-FFF2-40B4-BE49-F238E27FC236}">
                    <a16:creationId xmlns:a16="http://schemas.microsoft.com/office/drawing/2014/main" id="{74DE2E2A-77D8-923E-99B6-C60E0EAD7C83}"/>
                  </a:ext>
                </a:extLst>
              </p:cNvPr>
              <p:cNvPicPr/>
              <p:nvPr/>
            </p:nvPicPr>
            <p:blipFill>
              <a:blip r:embed="rId3"/>
              <a:stretch>
                <a:fillRect/>
              </a:stretch>
            </p:blipFill>
            <p:spPr>
              <a:xfrm>
                <a:off x="8966753" y="2264127"/>
                <a:ext cx="1350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3" name="Entrada de lápiz 42">
                <a:extLst>
                  <a:ext uri="{FF2B5EF4-FFF2-40B4-BE49-F238E27FC236}">
                    <a16:creationId xmlns:a16="http://schemas.microsoft.com/office/drawing/2014/main" id="{98DBCB69-90D1-EB1F-B412-28FB48BF0ECC}"/>
                  </a:ext>
                </a:extLst>
              </p14:cNvPr>
              <p14:cNvContentPartPr/>
              <p14:nvPr/>
            </p14:nvContentPartPr>
            <p14:xfrm>
              <a:off x="9080450" y="2396895"/>
              <a:ext cx="360" cy="19440"/>
            </p14:xfrm>
          </p:contentPart>
        </mc:Choice>
        <mc:Fallback xmlns="">
          <p:pic>
            <p:nvPicPr>
              <p:cNvPr id="43" name="Entrada de lápiz 42">
                <a:extLst>
                  <a:ext uri="{FF2B5EF4-FFF2-40B4-BE49-F238E27FC236}">
                    <a16:creationId xmlns:a16="http://schemas.microsoft.com/office/drawing/2014/main" id="{98DBCB69-90D1-EB1F-B412-28FB48BF0ECC}"/>
                  </a:ext>
                </a:extLst>
              </p:cNvPr>
              <p:cNvPicPr/>
              <p:nvPr/>
            </p:nvPicPr>
            <p:blipFill>
              <a:blip r:embed="rId5"/>
              <a:stretch>
                <a:fillRect/>
              </a:stretch>
            </p:blipFill>
            <p:spPr>
              <a:xfrm>
                <a:off x="9017450" y="2334255"/>
                <a:ext cx="126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6" name="Entrada de lápiz 45">
                <a:extLst>
                  <a:ext uri="{FF2B5EF4-FFF2-40B4-BE49-F238E27FC236}">
                    <a16:creationId xmlns:a16="http://schemas.microsoft.com/office/drawing/2014/main" id="{3045547A-E00A-A508-20E5-CE090112B05F}"/>
                  </a:ext>
                </a:extLst>
              </p14:cNvPr>
              <p14:cNvContentPartPr/>
              <p14:nvPr/>
            </p14:nvContentPartPr>
            <p14:xfrm>
              <a:off x="9175490" y="1695075"/>
              <a:ext cx="360" cy="360"/>
            </p14:xfrm>
          </p:contentPart>
        </mc:Choice>
        <mc:Fallback xmlns="">
          <p:pic>
            <p:nvPicPr>
              <p:cNvPr id="46" name="Entrada de lápiz 45">
                <a:extLst>
                  <a:ext uri="{FF2B5EF4-FFF2-40B4-BE49-F238E27FC236}">
                    <a16:creationId xmlns:a16="http://schemas.microsoft.com/office/drawing/2014/main" id="{3045547A-E00A-A508-20E5-CE090112B05F}"/>
                  </a:ext>
                </a:extLst>
              </p:cNvPr>
              <p:cNvPicPr/>
              <p:nvPr/>
            </p:nvPicPr>
            <p:blipFill>
              <a:blip r:embed="rId7"/>
              <a:stretch>
                <a:fillRect/>
              </a:stretch>
            </p:blipFill>
            <p:spPr>
              <a:xfrm>
                <a:off x="9166850" y="16864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7" name="Entrada de lápiz 46">
                <a:extLst>
                  <a:ext uri="{FF2B5EF4-FFF2-40B4-BE49-F238E27FC236}">
                    <a16:creationId xmlns:a16="http://schemas.microsoft.com/office/drawing/2014/main" id="{C330AF1A-5285-8104-BD2D-032432CB2439}"/>
                  </a:ext>
                </a:extLst>
              </p14:cNvPr>
              <p14:cNvContentPartPr/>
              <p14:nvPr/>
            </p14:nvContentPartPr>
            <p14:xfrm>
              <a:off x="9035810" y="1639275"/>
              <a:ext cx="67320" cy="151560"/>
            </p14:xfrm>
          </p:contentPart>
        </mc:Choice>
        <mc:Fallback xmlns="">
          <p:pic>
            <p:nvPicPr>
              <p:cNvPr id="47" name="Entrada de lápiz 46">
                <a:extLst>
                  <a:ext uri="{FF2B5EF4-FFF2-40B4-BE49-F238E27FC236}">
                    <a16:creationId xmlns:a16="http://schemas.microsoft.com/office/drawing/2014/main" id="{C330AF1A-5285-8104-BD2D-032432CB2439}"/>
                  </a:ext>
                </a:extLst>
              </p:cNvPr>
              <p:cNvPicPr/>
              <p:nvPr/>
            </p:nvPicPr>
            <p:blipFill>
              <a:blip r:embed="rId9"/>
              <a:stretch>
                <a:fillRect/>
              </a:stretch>
            </p:blipFill>
            <p:spPr>
              <a:xfrm>
                <a:off x="9018170" y="1621275"/>
                <a:ext cx="1029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9" name="Entrada de lápiz 48">
                <a:extLst>
                  <a:ext uri="{FF2B5EF4-FFF2-40B4-BE49-F238E27FC236}">
                    <a16:creationId xmlns:a16="http://schemas.microsoft.com/office/drawing/2014/main" id="{9DED7C60-326D-5C9C-BF83-9AA893A79B9C}"/>
                  </a:ext>
                </a:extLst>
              </p14:cNvPr>
              <p14:cNvContentPartPr/>
              <p14:nvPr/>
            </p14:nvContentPartPr>
            <p14:xfrm>
              <a:off x="3390510" y="3612890"/>
              <a:ext cx="51120" cy="807120"/>
            </p14:xfrm>
          </p:contentPart>
        </mc:Choice>
        <mc:Fallback xmlns="">
          <p:pic>
            <p:nvPicPr>
              <p:cNvPr id="49" name="Entrada de lápiz 48">
                <a:extLst>
                  <a:ext uri="{FF2B5EF4-FFF2-40B4-BE49-F238E27FC236}">
                    <a16:creationId xmlns:a16="http://schemas.microsoft.com/office/drawing/2014/main" id="{9DED7C60-326D-5C9C-BF83-9AA893A79B9C}"/>
                  </a:ext>
                </a:extLst>
              </p:cNvPr>
              <p:cNvPicPr/>
              <p:nvPr/>
            </p:nvPicPr>
            <p:blipFill>
              <a:blip r:embed="rId11"/>
              <a:stretch>
                <a:fillRect/>
              </a:stretch>
            </p:blipFill>
            <p:spPr>
              <a:xfrm>
                <a:off x="3372870" y="3595250"/>
                <a:ext cx="86760" cy="842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2" name="Entrada de lápiz 51">
                <a:extLst>
                  <a:ext uri="{FF2B5EF4-FFF2-40B4-BE49-F238E27FC236}">
                    <a16:creationId xmlns:a16="http://schemas.microsoft.com/office/drawing/2014/main" id="{4E7F105A-14BA-82AB-7761-E0C8AC681C55}"/>
                  </a:ext>
                </a:extLst>
              </p14:cNvPr>
              <p14:cNvContentPartPr/>
              <p14:nvPr/>
            </p14:nvContentPartPr>
            <p14:xfrm>
              <a:off x="3431140" y="4437853"/>
              <a:ext cx="1440" cy="9000"/>
            </p14:xfrm>
          </p:contentPart>
        </mc:Choice>
        <mc:Fallback xmlns="">
          <p:pic>
            <p:nvPicPr>
              <p:cNvPr id="52" name="Entrada de lápiz 51">
                <a:extLst>
                  <a:ext uri="{FF2B5EF4-FFF2-40B4-BE49-F238E27FC236}">
                    <a16:creationId xmlns:a16="http://schemas.microsoft.com/office/drawing/2014/main" id="{4E7F105A-14BA-82AB-7761-E0C8AC681C55}"/>
                  </a:ext>
                </a:extLst>
              </p:cNvPr>
              <p:cNvPicPr/>
              <p:nvPr/>
            </p:nvPicPr>
            <p:blipFill>
              <a:blip r:embed="rId13"/>
              <a:stretch>
                <a:fillRect/>
              </a:stretch>
            </p:blipFill>
            <p:spPr>
              <a:xfrm>
                <a:off x="3413140" y="4419853"/>
                <a:ext cx="370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5" name="Entrada de lápiz 54">
                <a:extLst>
                  <a:ext uri="{FF2B5EF4-FFF2-40B4-BE49-F238E27FC236}">
                    <a16:creationId xmlns:a16="http://schemas.microsoft.com/office/drawing/2014/main" id="{30A2AE47-1A3F-026F-879C-60B90209BF70}"/>
                  </a:ext>
                </a:extLst>
              </p14:cNvPr>
              <p14:cNvContentPartPr/>
              <p14:nvPr/>
            </p14:nvContentPartPr>
            <p14:xfrm>
              <a:off x="3421550" y="3711283"/>
              <a:ext cx="12960" cy="34200"/>
            </p14:xfrm>
          </p:contentPart>
        </mc:Choice>
        <mc:Fallback xmlns="">
          <p:pic>
            <p:nvPicPr>
              <p:cNvPr id="55" name="Entrada de lápiz 54">
                <a:extLst>
                  <a:ext uri="{FF2B5EF4-FFF2-40B4-BE49-F238E27FC236}">
                    <a16:creationId xmlns:a16="http://schemas.microsoft.com/office/drawing/2014/main" id="{30A2AE47-1A3F-026F-879C-60B90209BF70}"/>
                  </a:ext>
                </a:extLst>
              </p:cNvPr>
              <p:cNvPicPr/>
              <p:nvPr/>
            </p:nvPicPr>
            <p:blipFill>
              <a:blip r:embed="rId15"/>
              <a:stretch>
                <a:fillRect/>
              </a:stretch>
            </p:blipFill>
            <p:spPr>
              <a:xfrm>
                <a:off x="3412910" y="3702643"/>
                <a:ext cx="30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6" name="Entrada de lápiz 55">
                <a:extLst>
                  <a:ext uri="{FF2B5EF4-FFF2-40B4-BE49-F238E27FC236}">
                    <a16:creationId xmlns:a16="http://schemas.microsoft.com/office/drawing/2014/main" id="{0FD46B68-412B-FFC7-9C1D-3FA848CC0869}"/>
                  </a:ext>
                </a:extLst>
              </p14:cNvPr>
              <p14:cNvContentPartPr/>
              <p14:nvPr/>
            </p14:nvContentPartPr>
            <p14:xfrm>
              <a:off x="3436670" y="3593923"/>
              <a:ext cx="2160" cy="168840"/>
            </p14:xfrm>
          </p:contentPart>
        </mc:Choice>
        <mc:Fallback xmlns="">
          <p:pic>
            <p:nvPicPr>
              <p:cNvPr id="56" name="Entrada de lápiz 55">
                <a:extLst>
                  <a:ext uri="{FF2B5EF4-FFF2-40B4-BE49-F238E27FC236}">
                    <a16:creationId xmlns:a16="http://schemas.microsoft.com/office/drawing/2014/main" id="{0FD46B68-412B-FFC7-9C1D-3FA848CC0869}"/>
                  </a:ext>
                </a:extLst>
              </p:cNvPr>
              <p:cNvPicPr/>
              <p:nvPr/>
            </p:nvPicPr>
            <p:blipFill>
              <a:blip r:embed="rId17"/>
              <a:stretch>
                <a:fillRect/>
              </a:stretch>
            </p:blipFill>
            <p:spPr>
              <a:xfrm>
                <a:off x="3428030" y="3584923"/>
                <a:ext cx="198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7" name="Entrada de lápiz 56">
                <a:extLst>
                  <a:ext uri="{FF2B5EF4-FFF2-40B4-BE49-F238E27FC236}">
                    <a16:creationId xmlns:a16="http://schemas.microsoft.com/office/drawing/2014/main" id="{22025E80-A7EE-EB90-587A-B2FBB72C4BBA}"/>
                  </a:ext>
                </a:extLst>
              </p14:cNvPr>
              <p14:cNvContentPartPr/>
              <p14:nvPr/>
            </p14:nvContentPartPr>
            <p14:xfrm>
              <a:off x="3418670" y="5568613"/>
              <a:ext cx="134280" cy="393480"/>
            </p14:xfrm>
          </p:contentPart>
        </mc:Choice>
        <mc:Fallback xmlns="">
          <p:pic>
            <p:nvPicPr>
              <p:cNvPr id="57" name="Entrada de lápiz 56">
                <a:extLst>
                  <a:ext uri="{FF2B5EF4-FFF2-40B4-BE49-F238E27FC236}">
                    <a16:creationId xmlns:a16="http://schemas.microsoft.com/office/drawing/2014/main" id="{22025E80-A7EE-EB90-587A-B2FBB72C4BBA}"/>
                  </a:ext>
                </a:extLst>
              </p:cNvPr>
              <p:cNvPicPr/>
              <p:nvPr/>
            </p:nvPicPr>
            <p:blipFill>
              <a:blip r:embed="rId19"/>
              <a:stretch>
                <a:fillRect/>
              </a:stretch>
            </p:blipFill>
            <p:spPr>
              <a:xfrm>
                <a:off x="3410030" y="5559973"/>
                <a:ext cx="15192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8" name="Entrada de lápiz 57">
                <a:extLst>
                  <a:ext uri="{FF2B5EF4-FFF2-40B4-BE49-F238E27FC236}">
                    <a16:creationId xmlns:a16="http://schemas.microsoft.com/office/drawing/2014/main" id="{A9C45B1F-0B06-C504-AEAC-5330EB59D166}"/>
                  </a:ext>
                </a:extLst>
              </p14:cNvPr>
              <p14:cNvContentPartPr/>
              <p14:nvPr/>
            </p14:nvContentPartPr>
            <p14:xfrm>
              <a:off x="3440990" y="5882893"/>
              <a:ext cx="70560" cy="260280"/>
            </p14:xfrm>
          </p:contentPart>
        </mc:Choice>
        <mc:Fallback xmlns="">
          <p:pic>
            <p:nvPicPr>
              <p:cNvPr id="58" name="Entrada de lápiz 57">
                <a:extLst>
                  <a:ext uri="{FF2B5EF4-FFF2-40B4-BE49-F238E27FC236}">
                    <a16:creationId xmlns:a16="http://schemas.microsoft.com/office/drawing/2014/main" id="{A9C45B1F-0B06-C504-AEAC-5330EB59D166}"/>
                  </a:ext>
                </a:extLst>
              </p:cNvPr>
              <p:cNvPicPr/>
              <p:nvPr/>
            </p:nvPicPr>
            <p:blipFill>
              <a:blip r:embed="rId21"/>
              <a:stretch>
                <a:fillRect/>
              </a:stretch>
            </p:blipFill>
            <p:spPr>
              <a:xfrm>
                <a:off x="3432350" y="5873893"/>
                <a:ext cx="882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9" name="Entrada de lápiz 58">
                <a:extLst>
                  <a:ext uri="{FF2B5EF4-FFF2-40B4-BE49-F238E27FC236}">
                    <a16:creationId xmlns:a16="http://schemas.microsoft.com/office/drawing/2014/main" id="{CAB2E021-8E7F-E730-43EC-508892769B49}"/>
                  </a:ext>
                </a:extLst>
              </p14:cNvPr>
              <p14:cNvContentPartPr/>
              <p14:nvPr/>
            </p14:nvContentPartPr>
            <p14:xfrm>
              <a:off x="3358550" y="5861653"/>
              <a:ext cx="80280" cy="482760"/>
            </p14:xfrm>
          </p:contentPart>
        </mc:Choice>
        <mc:Fallback xmlns="">
          <p:pic>
            <p:nvPicPr>
              <p:cNvPr id="59" name="Entrada de lápiz 58">
                <a:extLst>
                  <a:ext uri="{FF2B5EF4-FFF2-40B4-BE49-F238E27FC236}">
                    <a16:creationId xmlns:a16="http://schemas.microsoft.com/office/drawing/2014/main" id="{CAB2E021-8E7F-E730-43EC-508892769B49}"/>
                  </a:ext>
                </a:extLst>
              </p:cNvPr>
              <p:cNvPicPr/>
              <p:nvPr/>
            </p:nvPicPr>
            <p:blipFill>
              <a:blip r:embed="rId23"/>
              <a:stretch>
                <a:fillRect/>
              </a:stretch>
            </p:blipFill>
            <p:spPr>
              <a:xfrm>
                <a:off x="3295910" y="5798653"/>
                <a:ext cx="205920" cy="608400"/>
              </a:xfrm>
              <a:prstGeom prst="rect">
                <a:avLst/>
              </a:prstGeom>
            </p:spPr>
          </p:pic>
        </mc:Fallback>
      </mc:AlternateContent>
      <p:grpSp>
        <p:nvGrpSpPr>
          <p:cNvPr id="64" name="Grupo 63">
            <a:extLst>
              <a:ext uri="{FF2B5EF4-FFF2-40B4-BE49-F238E27FC236}">
                <a16:creationId xmlns:a16="http://schemas.microsoft.com/office/drawing/2014/main" id="{53F07BEC-4BFF-A99E-0AC3-0B811BD015FA}"/>
              </a:ext>
            </a:extLst>
          </p:cNvPr>
          <p:cNvGrpSpPr/>
          <p:nvPr/>
        </p:nvGrpSpPr>
        <p:grpSpPr>
          <a:xfrm>
            <a:off x="3441350" y="6386353"/>
            <a:ext cx="5400" cy="36720"/>
            <a:chOff x="3441350" y="6386353"/>
            <a:chExt cx="5400" cy="36720"/>
          </a:xfrm>
        </p:grpSpPr>
        <mc:AlternateContent xmlns:mc="http://schemas.openxmlformats.org/markup-compatibility/2006" xmlns:p14="http://schemas.microsoft.com/office/powerpoint/2010/main">
          <mc:Choice Requires="p14">
            <p:contentPart p14:bwMode="auto" r:id="rId24">
              <p14:nvContentPartPr>
                <p14:cNvPr id="62" name="Entrada de lápiz 61">
                  <a:extLst>
                    <a:ext uri="{FF2B5EF4-FFF2-40B4-BE49-F238E27FC236}">
                      <a16:creationId xmlns:a16="http://schemas.microsoft.com/office/drawing/2014/main" id="{28F2F644-B567-4764-2E9C-C105DB729C02}"/>
                    </a:ext>
                  </a:extLst>
                </p14:cNvPr>
                <p14:cNvContentPartPr/>
                <p14:nvPr/>
              </p14:nvContentPartPr>
              <p14:xfrm>
                <a:off x="3441350" y="6386353"/>
                <a:ext cx="360" cy="27360"/>
              </p14:xfrm>
            </p:contentPart>
          </mc:Choice>
          <mc:Fallback xmlns="">
            <p:pic>
              <p:nvPicPr>
                <p:cNvPr id="62" name="Entrada de lápiz 61">
                  <a:extLst>
                    <a:ext uri="{FF2B5EF4-FFF2-40B4-BE49-F238E27FC236}">
                      <a16:creationId xmlns:a16="http://schemas.microsoft.com/office/drawing/2014/main" id="{28F2F644-B567-4764-2E9C-C105DB729C02}"/>
                    </a:ext>
                  </a:extLst>
                </p:cNvPr>
                <p:cNvPicPr/>
                <p:nvPr/>
              </p:nvPicPr>
              <p:blipFill>
                <a:blip r:embed="rId25"/>
                <a:stretch>
                  <a:fillRect/>
                </a:stretch>
              </p:blipFill>
              <p:spPr>
                <a:xfrm>
                  <a:off x="3423710" y="6368353"/>
                  <a:ext cx="360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3" name="Entrada de lápiz 62">
                  <a:extLst>
                    <a:ext uri="{FF2B5EF4-FFF2-40B4-BE49-F238E27FC236}">
                      <a16:creationId xmlns:a16="http://schemas.microsoft.com/office/drawing/2014/main" id="{F5C1ED2A-C1DB-786C-3647-BB65ED328032}"/>
                    </a:ext>
                  </a:extLst>
                </p14:cNvPr>
                <p14:cNvContentPartPr/>
                <p14:nvPr/>
              </p14:nvContentPartPr>
              <p14:xfrm>
                <a:off x="3446390" y="6422713"/>
                <a:ext cx="360" cy="360"/>
              </p14:xfrm>
            </p:contentPart>
          </mc:Choice>
          <mc:Fallback xmlns="">
            <p:pic>
              <p:nvPicPr>
                <p:cNvPr id="63" name="Entrada de lápiz 62">
                  <a:extLst>
                    <a:ext uri="{FF2B5EF4-FFF2-40B4-BE49-F238E27FC236}">
                      <a16:creationId xmlns:a16="http://schemas.microsoft.com/office/drawing/2014/main" id="{F5C1ED2A-C1DB-786C-3647-BB65ED328032}"/>
                    </a:ext>
                  </a:extLst>
                </p:cNvPr>
                <p:cNvPicPr/>
                <p:nvPr/>
              </p:nvPicPr>
              <p:blipFill>
                <a:blip r:embed="rId27"/>
                <a:stretch>
                  <a:fillRect/>
                </a:stretch>
              </p:blipFill>
              <p:spPr>
                <a:xfrm>
                  <a:off x="3428390" y="6405073"/>
                  <a:ext cx="36000" cy="36000"/>
                </a:xfrm>
                <a:prstGeom prst="rect">
                  <a:avLst/>
                </a:prstGeom>
              </p:spPr>
            </p:pic>
          </mc:Fallback>
        </mc:AlternateContent>
      </p:grpSp>
      <p:grpSp>
        <p:nvGrpSpPr>
          <p:cNvPr id="60" name="Grupo 59">
            <a:extLst>
              <a:ext uri="{FF2B5EF4-FFF2-40B4-BE49-F238E27FC236}">
                <a16:creationId xmlns:a16="http://schemas.microsoft.com/office/drawing/2014/main" id="{FCCA7F85-2A97-AC4F-0550-0BBC37E014CA}"/>
              </a:ext>
            </a:extLst>
          </p:cNvPr>
          <p:cNvGrpSpPr/>
          <p:nvPr/>
        </p:nvGrpSpPr>
        <p:grpSpPr>
          <a:xfrm>
            <a:off x="1902440" y="1832378"/>
            <a:ext cx="600338" cy="571916"/>
            <a:chOff x="160058" y="2037731"/>
            <a:chExt cx="755434" cy="719120"/>
          </a:xfrm>
        </p:grpSpPr>
        <p:sp>
          <p:nvSpPr>
            <p:cNvPr id="45" name="Google Shape;989;p37">
              <a:extLst>
                <a:ext uri="{FF2B5EF4-FFF2-40B4-BE49-F238E27FC236}">
                  <a16:creationId xmlns:a16="http://schemas.microsoft.com/office/drawing/2014/main" id="{56531C9A-453E-A583-9451-E555D85D7513}"/>
                </a:ext>
              </a:extLst>
            </p:cNvPr>
            <p:cNvSpPr/>
            <p:nvPr/>
          </p:nvSpPr>
          <p:spPr>
            <a:xfrm flipH="1">
              <a:off x="160058" y="2056379"/>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8" name="Gráfico 47" descr="Marca de verificación con relleno sólido">
              <a:extLst>
                <a:ext uri="{FF2B5EF4-FFF2-40B4-BE49-F238E27FC236}">
                  <a16:creationId xmlns:a16="http://schemas.microsoft.com/office/drawing/2014/main" id="{05158D7F-966A-6DFD-B800-C3B05F1A231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15020" y="2037731"/>
              <a:ext cx="700472" cy="700472"/>
            </a:xfrm>
            <a:prstGeom prst="rect">
              <a:avLst/>
            </a:prstGeom>
            <a:effectLst>
              <a:outerShdw blurRad="50800" dist="38100" algn="l" rotWithShape="0">
                <a:prstClr val="black">
                  <a:alpha val="40000"/>
                </a:prstClr>
              </a:outerShdw>
            </a:effectLst>
          </p:spPr>
        </p:pic>
      </p:grpSp>
      <p:grpSp>
        <p:nvGrpSpPr>
          <p:cNvPr id="61" name="Grupo 60">
            <a:extLst>
              <a:ext uri="{FF2B5EF4-FFF2-40B4-BE49-F238E27FC236}">
                <a16:creationId xmlns:a16="http://schemas.microsoft.com/office/drawing/2014/main" id="{9B65FA65-072D-BC85-D1E2-151EFED34A48}"/>
              </a:ext>
            </a:extLst>
          </p:cNvPr>
          <p:cNvGrpSpPr/>
          <p:nvPr/>
        </p:nvGrpSpPr>
        <p:grpSpPr>
          <a:xfrm>
            <a:off x="1930060" y="2756376"/>
            <a:ext cx="600338" cy="571916"/>
            <a:chOff x="160058" y="2037731"/>
            <a:chExt cx="755434" cy="719120"/>
          </a:xfrm>
        </p:grpSpPr>
        <p:sp>
          <p:nvSpPr>
            <p:cNvPr id="65" name="Google Shape;989;p37">
              <a:extLst>
                <a:ext uri="{FF2B5EF4-FFF2-40B4-BE49-F238E27FC236}">
                  <a16:creationId xmlns:a16="http://schemas.microsoft.com/office/drawing/2014/main" id="{8F2FE682-2203-0DD0-318D-6D3FF5399742}"/>
                </a:ext>
              </a:extLst>
            </p:cNvPr>
            <p:cNvSpPr/>
            <p:nvPr/>
          </p:nvSpPr>
          <p:spPr>
            <a:xfrm flipH="1">
              <a:off x="160058" y="2056379"/>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6" name="Gráfico 65" descr="Marca de verificación con relleno sólido">
              <a:extLst>
                <a:ext uri="{FF2B5EF4-FFF2-40B4-BE49-F238E27FC236}">
                  <a16:creationId xmlns:a16="http://schemas.microsoft.com/office/drawing/2014/main" id="{D696A0F5-998C-68B8-5F72-D16EFD6F09F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15020" y="2037731"/>
              <a:ext cx="700472" cy="700472"/>
            </a:xfrm>
            <a:prstGeom prst="rect">
              <a:avLst/>
            </a:prstGeom>
            <a:effectLst>
              <a:outerShdw blurRad="50800" dist="38100" algn="l" rotWithShape="0">
                <a:prstClr val="black">
                  <a:alpha val="40000"/>
                </a:prstClr>
              </a:outerShdw>
            </a:effectLst>
          </p:spPr>
        </p:pic>
      </p:grpSp>
      <p:grpSp>
        <p:nvGrpSpPr>
          <p:cNvPr id="67" name="Grupo 66">
            <a:extLst>
              <a:ext uri="{FF2B5EF4-FFF2-40B4-BE49-F238E27FC236}">
                <a16:creationId xmlns:a16="http://schemas.microsoft.com/office/drawing/2014/main" id="{5740728D-2395-9842-36E9-AE70AA44EF64}"/>
              </a:ext>
            </a:extLst>
          </p:cNvPr>
          <p:cNvGrpSpPr/>
          <p:nvPr/>
        </p:nvGrpSpPr>
        <p:grpSpPr>
          <a:xfrm>
            <a:off x="1935608" y="3741448"/>
            <a:ext cx="600338" cy="571916"/>
            <a:chOff x="160058" y="2037731"/>
            <a:chExt cx="755434" cy="719120"/>
          </a:xfrm>
        </p:grpSpPr>
        <p:sp>
          <p:nvSpPr>
            <p:cNvPr id="68" name="Google Shape;989;p37">
              <a:extLst>
                <a:ext uri="{FF2B5EF4-FFF2-40B4-BE49-F238E27FC236}">
                  <a16:creationId xmlns:a16="http://schemas.microsoft.com/office/drawing/2014/main" id="{A4CB57CD-C464-325E-3869-760BED735D5A}"/>
                </a:ext>
              </a:extLst>
            </p:cNvPr>
            <p:cNvSpPr/>
            <p:nvPr/>
          </p:nvSpPr>
          <p:spPr>
            <a:xfrm flipH="1">
              <a:off x="160058" y="2056379"/>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9" name="Gráfico 68" descr="Marca de verificación con relleno sólido">
              <a:extLst>
                <a:ext uri="{FF2B5EF4-FFF2-40B4-BE49-F238E27FC236}">
                  <a16:creationId xmlns:a16="http://schemas.microsoft.com/office/drawing/2014/main" id="{C7C146B0-0DA1-23E0-9F8C-C9F4718BC42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15020" y="2037731"/>
              <a:ext cx="700472" cy="700472"/>
            </a:xfrm>
            <a:prstGeom prst="rect">
              <a:avLst/>
            </a:prstGeom>
            <a:effectLst>
              <a:outerShdw blurRad="50800" dist="38100" algn="l" rotWithShape="0">
                <a:prstClr val="black">
                  <a:alpha val="40000"/>
                </a:prstClr>
              </a:outerShdw>
            </a:effectLst>
          </p:spPr>
        </p:pic>
      </p:grpSp>
      <p:grpSp>
        <p:nvGrpSpPr>
          <p:cNvPr id="70" name="Grupo 69">
            <a:extLst>
              <a:ext uri="{FF2B5EF4-FFF2-40B4-BE49-F238E27FC236}">
                <a16:creationId xmlns:a16="http://schemas.microsoft.com/office/drawing/2014/main" id="{908B9A91-71F9-BED9-4B1E-7FE8B200C40C}"/>
              </a:ext>
            </a:extLst>
          </p:cNvPr>
          <p:cNvGrpSpPr/>
          <p:nvPr/>
        </p:nvGrpSpPr>
        <p:grpSpPr>
          <a:xfrm>
            <a:off x="1902440" y="4726518"/>
            <a:ext cx="600338" cy="571916"/>
            <a:chOff x="160058" y="2037731"/>
            <a:chExt cx="755434" cy="719120"/>
          </a:xfrm>
        </p:grpSpPr>
        <p:sp>
          <p:nvSpPr>
            <p:cNvPr id="71" name="Google Shape;989;p37">
              <a:extLst>
                <a:ext uri="{FF2B5EF4-FFF2-40B4-BE49-F238E27FC236}">
                  <a16:creationId xmlns:a16="http://schemas.microsoft.com/office/drawing/2014/main" id="{96DF5157-7811-66B1-587E-BFE7EAC7667A}"/>
                </a:ext>
              </a:extLst>
            </p:cNvPr>
            <p:cNvSpPr/>
            <p:nvPr/>
          </p:nvSpPr>
          <p:spPr>
            <a:xfrm flipH="1">
              <a:off x="160058" y="2056379"/>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2" name="Gráfico 71" descr="Marca de verificación con relleno sólido">
              <a:extLst>
                <a:ext uri="{FF2B5EF4-FFF2-40B4-BE49-F238E27FC236}">
                  <a16:creationId xmlns:a16="http://schemas.microsoft.com/office/drawing/2014/main" id="{C7FCAF21-9A4F-0575-EDD5-61A1C286759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15020" y="2037731"/>
              <a:ext cx="700472" cy="700472"/>
            </a:xfrm>
            <a:prstGeom prst="rect">
              <a:avLst/>
            </a:prstGeom>
            <a:effectLst>
              <a:outerShdw blurRad="50800" dist="38100" algn="l" rotWithShape="0">
                <a:prstClr val="black">
                  <a:alpha val="40000"/>
                </a:prstClr>
              </a:outerShdw>
            </a:effectLst>
          </p:spPr>
        </p:pic>
      </p:grpSp>
      <p:grpSp>
        <p:nvGrpSpPr>
          <p:cNvPr id="73" name="Grupo 72">
            <a:extLst>
              <a:ext uri="{FF2B5EF4-FFF2-40B4-BE49-F238E27FC236}">
                <a16:creationId xmlns:a16="http://schemas.microsoft.com/office/drawing/2014/main" id="{12EA968E-F199-78ED-36B8-CF1C7A550016}"/>
              </a:ext>
            </a:extLst>
          </p:cNvPr>
          <p:cNvGrpSpPr/>
          <p:nvPr/>
        </p:nvGrpSpPr>
        <p:grpSpPr>
          <a:xfrm>
            <a:off x="1886382" y="5715719"/>
            <a:ext cx="600338" cy="571916"/>
            <a:chOff x="160058" y="2037731"/>
            <a:chExt cx="755434" cy="719120"/>
          </a:xfrm>
        </p:grpSpPr>
        <p:sp>
          <p:nvSpPr>
            <p:cNvPr id="74" name="Google Shape;989;p37">
              <a:extLst>
                <a:ext uri="{FF2B5EF4-FFF2-40B4-BE49-F238E27FC236}">
                  <a16:creationId xmlns:a16="http://schemas.microsoft.com/office/drawing/2014/main" id="{FCEB2854-DE79-3CE6-1470-0AD1B63EEE66}"/>
                </a:ext>
              </a:extLst>
            </p:cNvPr>
            <p:cNvSpPr/>
            <p:nvPr/>
          </p:nvSpPr>
          <p:spPr>
            <a:xfrm flipH="1">
              <a:off x="160058" y="2056379"/>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5" name="Gráfico 74" descr="Marca de verificación con relleno sólido">
              <a:extLst>
                <a:ext uri="{FF2B5EF4-FFF2-40B4-BE49-F238E27FC236}">
                  <a16:creationId xmlns:a16="http://schemas.microsoft.com/office/drawing/2014/main" id="{2B796A44-4704-79F6-F90A-5D7AE3F0227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15020" y="2037731"/>
              <a:ext cx="700472" cy="700472"/>
            </a:xfrm>
            <a:prstGeom prst="rect">
              <a:avLst/>
            </a:prstGeom>
            <a:effectLst>
              <a:outerShdw blurRad="50800" dist="38100" algn="l" rotWithShape="0">
                <a:prstClr val="black">
                  <a:alpha val="40000"/>
                </a:prstClr>
              </a:outerShdw>
            </a:effectLst>
          </p:spPr>
        </p:pic>
      </p:grpSp>
    </p:spTree>
    <p:extLst>
      <p:ext uri="{BB962C8B-B14F-4D97-AF65-F5344CB8AC3E}">
        <p14:creationId xmlns:p14="http://schemas.microsoft.com/office/powerpoint/2010/main" val="333336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72070EFA-33EE-0832-3EC2-A5444691B20E}"/>
              </a:ext>
            </a:extLst>
          </p:cNvPr>
          <p:cNvGrpSpPr/>
          <p:nvPr/>
        </p:nvGrpSpPr>
        <p:grpSpPr>
          <a:xfrm>
            <a:off x="959322" y="1827207"/>
            <a:ext cx="10273356" cy="4401205"/>
            <a:chOff x="937886" y="1946257"/>
            <a:chExt cx="10273356" cy="4401205"/>
          </a:xfrm>
        </p:grpSpPr>
        <p:sp>
          <p:nvSpPr>
            <p:cNvPr id="6" name="CuadroTexto 5">
              <a:extLst>
                <a:ext uri="{FF2B5EF4-FFF2-40B4-BE49-F238E27FC236}">
                  <a16:creationId xmlns:a16="http://schemas.microsoft.com/office/drawing/2014/main" id="{A0B4B8DF-43BF-4718-562C-46563367FD48}"/>
                </a:ext>
              </a:extLst>
            </p:cNvPr>
            <p:cNvSpPr txBox="1"/>
            <p:nvPr/>
          </p:nvSpPr>
          <p:spPr>
            <a:xfrm>
              <a:off x="2080607" y="1946257"/>
              <a:ext cx="9130635" cy="4401205"/>
            </a:xfrm>
            <a:prstGeom prst="rect">
              <a:avLst/>
            </a:prstGeom>
            <a:noFill/>
          </p:spPr>
          <p:txBody>
            <a:bodyPr wrap="square">
              <a:spAutoFit/>
            </a:bodyPr>
            <a:lstStyle/>
            <a:p>
              <a:pPr algn="just">
                <a:spcBef>
                  <a:spcPts val="1200"/>
                </a:spcBef>
                <a:spcAft>
                  <a:spcPts val="1200"/>
                </a:spcAft>
              </a:pPr>
              <a:r>
                <a:rPr lang="en-US" sz="2000" dirty="0">
                  <a:latin typeface="Roboto" panose="02000000000000000000" pitchFamily="2" charset="0"/>
                  <a:ea typeface="Roboto" panose="02000000000000000000" pitchFamily="2" charset="0"/>
                  <a:cs typeface="Roboto" panose="02000000000000000000" pitchFamily="2" charset="0"/>
                </a:rPr>
                <a:t>“</a:t>
              </a:r>
              <a:r>
                <a:rPr lang="es-CR" sz="2000" dirty="0">
                  <a:latin typeface="Roboto" panose="02000000000000000000" pitchFamily="2" charset="0"/>
                  <a:ea typeface="Roboto" panose="02000000000000000000" pitchFamily="2" charset="0"/>
                  <a:cs typeface="Roboto" panose="02000000000000000000" pitchFamily="2" charset="0"/>
                </a:rPr>
                <a:t>El crédito es una unidad de medida del trabajo académico y consiste en la asignación de un valor a cada espacio curricular, representando, de manera relativa, el volumen de trabajo que un estudiante debe realizar para lograr construir los aprendizajes correspondientes a tal espacio". (</a:t>
              </a:r>
              <a:r>
                <a:rPr lang="es-CR" sz="2000" dirty="0" err="1">
                  <a:latin typeface="Roboto" panose="02000000000000000000" pitchFamily="2" charset="0"/>
                  <a:ea typeface="Roboto" panose="02000000000000000000" pitchFamily="2" charset="0"/>
                  <a:cs typeface="Roboto" panose="02000000000000000000" pitchFamily="2" charset="0"/>
                </a:rPr>
                <a:t>Macchirola</a:t>
              </a:r>
              <a:r>
                <a:rPr lang="es-CR" sz="2000" dirty="0">
                  <a:latin typeface="Roboto" panose="02000000000000000000" pitchFamily="2" charset="0"/>
                  <a:ea typeface="Roboto" panose="02000000000000000000" pitchFamily="2" charset="0"/>
                  <a:cs typeface="Roboto" panose="02000000000000000000" pitchFamily="2" charset="0"/>
                </a:rPr>
                <a:t> (2002, p.3)). </a:t>
              </a:r>
            </a:p>
            <a:p>
              <a:pPr algn="just">
                <a:spcBef>
                  <a:spcPts val="1200"/>
                </a:spcBef>
                <a:spcAft>
                  <a:spcPts val="1200"/>
                </a:spcAft>
              </a:pPr>
              <a:r>
                <a:rPr lang="es-CR" sz="2000" dirty="0">
                  <a:latin typeface="Roboto" panose="02000000000000000000" pitchFamily="2" charset="0"/>
                  <a:ea typeface="Roboto" panose="02000000000000000000" pitchFamily="2" charset="0"/>
                  <a:cs typeface="Roboto" panose="02000000000000000000" pitchFamily="2" charset="0"/>
                </a:rPr>
                <a:t>Los créditos permiten valorar la carga de trabajo total del estudiante y, a la vez, establecer comparaciones entre programas de estudio de disciplinas similares. También permiten definir cuantitativamente cuotas o asignaciones de tiempo al trabajo académico. (</a:t>
              </a:r>
              <a:r>
                <a:rPr lang="es-CR" sz="2000" dirty="0" err="1">
                  <a:latin typeface="Roboto" panose="02000000000000000000" pitchFamily="2" charset="0"/>
                  <a:ea typeface="Roboto" panose="02000000000000000000" pitchFamily="2" charset="0"/>
                  <a:cs typeface="Roboto" panose="02000000000000000000" pitchFamily="2" charset="0"/>
                </a:rPr>
                <a:t>Macchirola</a:t>
              </a:r>
              <a:r>
                <a:rPr lang="es-CR" sz="2000" dirty="0">
                  <a:latin typeface="Roboto" panose="02000000000000000000" pitchFamily="2" charset="0"/>
                  <a:ea typeface="Roboto" panose="02000000000000000000" pitchFamily="2" charset="0"/>
                  <a:cs typeface="Roboto" panose="02000000000000000000" pitchFamily="2" charset="0"/>
                </a:rPr>
                <a:t> (2002, p.3)) .</a:t>
              </a:r>
            </a:p>
            <a:p>
              <a:pPr algn="just">
                <a:spcBef>
                  <a:spcPts val="1200"/>
                </a:spcBef>
                <a:spcAft>
                  <a:spcPts val="1200"/>
                </a:spcAft>
              </a:pPr>
              <a:r>
                <a:rPr lang="es-CR" sz="2000" dirty="0">
                  <a:latin typeface="Roboto" panose="02000000000000000000" pitchFamily="2" charset="0"/>
                  <a:ea typeface="Roboto" panose="02000000000000000000" pitchFamily="2" charset="0"/>
                  <a:cs typeface="Roboto" panose="02000000000000000000" pitchFamily="2" charset="0"/>
                </a:rPr>
                <a:t>El sistema de créditos es entendido como un determinado modelo de organización en los planes de estudio, donde se asigna crédito y no carga horaria a los docentes y estudiantes.</a:t>
              </a:r>
            </a:p>
          </p:txBody>
        </p:sp>
        <p:grpSp>
          <p:nvGrpSpPr>
            <p:cNvPr id="19" name="Grupo 18">
              <a:extLst>
                <a:ext uri="{FF2B5EF4-FFF2-40B4-BE49-F238E27FC236}">
                  <a16:creationId xmlns:a16="http://schemas.microsoft.com/office/drawing/2014/main" id="{701AC023-8F2F-8376-D065-A32D7A2BA8D9}"/>
                </a:ext>
              </a:extLst>
            </p:cNvPr>
            <p:cNvGrpSpPr/>
            <p:nvPr/>
          </p:nvGrpSpPr>
          <p:grpSpPr>
            <a:xfrm>
              <a:off x="937886" y="2034676"/>
              <a:ext cx="1061386" cy="1010431"/>
              <a:chOff x="7295805" y="1896363"/>
              <a:chExt cx="1061386" cy="1010431"/>
            </a:xfrm>
          </p:grpSpPr>
          <p:sp>
            <p:nvSpPr>
              <p:cNvPr id="16" name="Google Shape;989;p37">
                <a:extLst>
                  <a:ext uri="{FF2B5EF4-FFF2-40B4-BE49-F238E27FC236}">
                    <a16:creationId xmlns:a16="http://schemas.microsoft.com/office/drawing/2014/main" id="{306C8D37-BE9C-332E-8DB3-C877FBBA6559}"/>
                  </a:ext>
                </a:extLst>
              </p:cNvPr>
              <p:cNvSpPr/>
              <p:nvPr/>
            </p:nvSpPr>
            <p:spPr>
              <a:xfrm flipH="1">
                <a:off x="7295805" y="2073394"/>
                <a:ext cx="833400" cy="833400"/>
              </a:xfrm>
              <a:prstGeom prst="ellipse">
                <a:avLst/>
              </a:prstGeom>
              <a:solidFill>
                <a:srgbClr val="183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ráfico 17" descr="Marca de verificación con relleno sólido">
                <a:extLst>
                  <a:ext uri="{FF2B5EF4-FFF2-40B4-BE49-F238E27FC236}">
                    <a16:creationId xmlns:a16="http://schemas.microsoft.com/office/drawing/2014/main" id="{71018799-92F7-8266-BA64-0C64A925F4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48152" y="1896363"/>
                <a:ext cx="1009039" cy="1009039"/>
              </a:xfrm>
              <a:prstGeom prst="rect">
                <a:avLst/>
              </a:prstGeom>
              <a:effectLst>
                <a:outerShdw blurRad="50800" dist="38100" algn="l" rotWithShape="0">
                  <a:prstClr val="black">
                    <a:alpha val="40000"/>
                  </a:prstClr>
                </a:outerShdw>
              </a:effectLst>
            </p:spPr>
          </p:pic>
        </p:grpSp>
        <p:grpSp>
          <p:nvGrpSpPr>
            <p:cNvPr id="20" name="Grupo 19">
              <a:extLst>
                <a:ext uri="{FF2B5EF4-FFF2-40B4-BE49-F238E27FC236}">
                  <a16:creationId xmlns:a16="http://schemas.microsoft.com/office/drawing/2014/main" id="{7D819CC6-6A3E-5E8B-DDE6-0D95538BD4BA}"/>
                </a:ext>
              </a:extLst>
            </p:cNvPr>
            <p:cNvGrpSpPr/>
            <p:nvPr/>
          </p:nvGrpSpPr>
          <p:grpSpPr>
            <a:xfrm>
              <a:off x="937886" y="3642341"/>
              <a:ext cx="1061386" cy="1010431"/>
              <a:chOff x="7295805" y="1896363"/>
              <a:chExt cx="1061386" cy="1010431"/>
            </a:xfrm>
          </p:grpSpPr>
          <p:sp>
            <p:nvSpPr>
              <p:cNvPr id="21" name="Google Shape;989;p37">
                <a:extLst>
                  <a:ext uri="{FF2B5EF4-FFF2-40B4-BE49-F238E27FC236}">
                    <a16:creationId xmlns:a16="http://schemas.microsoft.com/office/drawing/2014/main" id="{C07AC106-E04B-B568-54F8-E1B726C5BA45}"/>
                  </a:ext>
                </a:extLst>
              </p:cNvPr>
              <p:cNvSpPr/>
              <p:nvPr/>
            </p:nvSpPr>
            <p:spPr>
              <a:xfrm flipH="1">
                <a:off x="7295805" y="2073394"/>
                <a:ext cx="833400" cy="833400"/>
              </a:xfrm>
              <a:prstGeom prst="ellipse">
                <a:avLst/>
              </a:prstGeom>
              <a:solidFill>
                <a:srgbClr val="183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ráfico 21" descr="Marca de verificación con relleno sólido">
                <a:extLst>
                  <a:ext uri="{FF2B5EF4-FFF2-40B4-BE49-F238E27FC236}">
                    <a16:creationId xmlns:a16="http://schemas.microsoft.com/office/drawing/2014/main" id="{FD8FA0BF-3A59-BF5E-1CC7-A367477EC0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48152" y="1896363"/>
                <a:ext cx="1009039" cy="1009039"/>
              </a:xfrm>
              <a:prstGeom prst="rect">
                <a:avLst/>
              </a:prstGeom>
              <a:effectLst>
                <a:outerShdw blurRad="50800" dist="38100" algn="l" rotWithShape="0">
                  <a:prstClr val="black">
                    <a:alpha val="40000"/>
                  </a:prstClr>
                </a:outerShdw>
              </a:effectLst>
            </p:spPr>
          </p:pic>
        </p:grpSp>
        <p:grpSp>
          <p:nvGrpSpPr>
            <p:cNvPr id="23" name="Grupo 22">
              <a:extLst>
                <a:ext uri="{FF2B5EF4-FFF2-40B4-BE49-F238E27FC236}">
                  <a16:creationId xmlns:a16="http://schemas.microsoft.com/office/drawing/2014/main" id="{D284687F-76F5-9109-5313-FC2FF6027344}"/>
                </a:ext>
              </a:extLst>
            </p:cNvPr>
            <p:cNvGrpSpPr/>
            <p:nvPr/>
          </p:nvGrpSpPr>
          <p:grpSpPr>
            <a:xfrm>
              <a:off x="937886" y="5175179"/>
              <a:ext cx="1061386" cy="1010431"/>
              <a:chOff x="7295805" y="1896363"/>
              <a:chExt cx="1061386" cy="1010431"/>
            </a:xfrm>
          </p:grpSpPr>
          <p:sp>
            <p:nvSpPr>
              <p:cNvPr id="24" name="Google Shape;989;p37">
                <a:extLst>
                  <a:ext uri="{FF2B5EF4-FFF2-40B4-BE49-F238E27FC236}">
                    <a16:creationId xmlns:a16="http://schemas.microsoft.com/office/drawing/2014/main" id="{77F20FC3-EF83-389C-ABA0-F7932FB9054A}"/>
                  </a:ext>
                </a:extLst>
              </p:cNvPr>
              <p:cNvSpPr/>
              <p:nvPr/>
            </p:nvSpPr>
            <p:spPr>
              <a:xfrm flipH="1">
                <a:off x="7295805" y="2073394"/>
                <a:ext cx="833400" cy="833400"/>
              </a:xfrm>
              <a:prstGeom prst="ellipse">
                <a:avLst/>
              </a:prstGeom>
              <a:solidFill>
                <a:srgbClr val="183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ráfico 24" descr="Marca de verificación con relleno sólido">
                <a:extLst>
                  <a:ext uri="{FF2B5EF4-FFF2-40B4-BE49-F238E27FC236}">
                    <a16:creationId xmlns:a16="http://schemas.microsoft.com/office/drawing/2014/main" id="{6E8F9479-64E1-CCA4-D859-F412200F1A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48152" y="1896363"/>
                <a:ext cx="1009039" cy="1009039"/>
              </a:xfrm>
              <a:prstGeom prst="rect">
                <a:avLst/>
              </a:prstGeom>
              <a:effectLst>
                <a:outerShdw blurRad="50800" dist="38100" algn="l" rotWithShape="0">
                  <a:prstClr val="black">
                    <a:alpha val="40000"/>
                  </a:prstClr>
                </a:outerShdw>
              </a:effectLst>
            </p:spPr>
          </p:pic>
        </p:grpSp>
      </p:grpSp>
      <p:sp>
        <p:nvSpPr>
          <p:cNvPr id="26" name="Google Shape;760;p55">
            <a:extLst>
              <a:ext uri="{FF2B5EF4-FFF2-40B4-BE49-F238E27FC236}">
                <a16:creationId xmlns:a16="http://schemas.microsoft.com/office/drawing/2014/main" id="{29F3DAA3-F714-804E-A75F-1D76B1F2BBEF}"/>
              </a:ext>
            </a:extLst>
          </p:cNvPr>
          <p:cNvSpPr txBox="1">
            <a:spLocks/>
          </p:cNvSpPr>
          <p:nvPr/>
        </p:nvSpPr>
        <p:spPr>
          <a:xfrm>
            <a:off x="2080607" y="629588"/>
            <a:ext cx="8050696" cy="763588"/>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a:latin typeface="Roboto" panose="02000000000000000000" pitchFamily="2" charset="0"/>
                <a:ea typeface="Roboto" panose="02000000000000000000" pitchFamily="2" charset="0"/>
                <a:cs typeface="Roboto" panose="02000000000000000000" pitchFamily="2" charset="0"/>
              </a:rPr>
              <a:t>Concepto</a:t>
            </a:r>
            <a:endParaRPr lang="es-CR"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35183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0;p55">
            <a:extLst>
              <a:ext uri="{FF2B5EF4-FFF2-40B4-BE49-F238E27FC236}">
                <a16:creationId xmlns:a16="http://schemas.microsoft.com/office/drawing/2014/main" id="{F99923E0-1824-2310-CBD9-ED9D94ED1D7F}"/>
              </a:ext>
            </a:extLst>
          </p:cNvPr>
          <p:cNvSpPr txBox="1">
            <a:spLocks/>
          </p:cNvSpPr>
          <p:nvPr/>
        </p:nvSpPr>
        <p:spPr>
          <a:xfrm>
            <a:off x="2196546" y="655472"/>
            <a:ext cx="8050696" cy="763588"/>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a:latin typeface="Roboto" panose="02000000000000000000" pitchFamily="2" charset="0"/>
                <a:ea typeface="Roboto" panose="02000000000000000000" pitchFamily="2" charset="0"/>
                <a:cs typeface="Roboto" panose="02000000000000000000" pitchFamily="2" charset="0"/>
              </a:rPr>
              <a:t>Usos de crédito académico </a:t>
            </a:r>
            <a:endParaRPr lang="es-CR" dirty="0">
              <a:latin typeface="Roboto" panose="02000000000000000000" pitchFamily="2" charset="0"/>
              <a:ea typeface="Roboto" panose="02000000000000000000" pitchFamily="2" charset="0"/>
              <a:cs typeface="Roboto" panose="02000000000000000000" pitchFamily="2" charset="0"/>
            </a:endParaRPr>
          </a:p>
        </p:txBody>
      </p:sp>
      <p:grpSp>
        <p:nvGrpSpPr>
          <p:cNvPr id="42" name="Grupo 41">
            <a:extLst>
              <a:ext uri="{FF2B5EF4-FFF2-40B4-BE49-F238E27FC236}">
                <a16:creationId xmlns:a16="http://schemas.microsoft.com/office/drawing/2014/main" id="{31BB0623-4EB9-A1D5-C1FB-CBDA30841A1A}"/>
              </a:ext>
            </a:extLst>
          </p:cNvPr>
          <p:cNvGrpSpPr/>
          <p:nvPr/>
        </p:nvGrpSpPr>
        <p:grpSpPr>
          <a:xfrm>
            <a:off x="1385509" y="1563439"/>
            <a:ext cx="9420981" cy="4998717"/>
            <a:chOff x="1022430" y="1419060"/>
            <a:chExt cx="9420981" cy="4998717"/>
          </a:xfrm>
        </p:grpSpPr>
        <p:grpSp>
          <p:nvGrpSpPr>
            <p:cNvPr id="6" name="Google Shape;147;p18">
              <a:extLst>
                <a:ext uri="{FF2B5EF4-FFF2-40B4-BE49-F238E27FC236}">
                  <a16:creationId xmlns:a16="http://schemas.microsoft.com/office/drawing/2014/main" id="{30393CCB-BF4E-0907-48B4-16CFF18E3123}"/>
                </a:ext>
              </a:extLst>
            </p:cNvPr>
            <p:cNvGrpSpPr/>
            <p:nvPr/>
          </p:nvGrpSpPr>
          <p:grpSpPr>
            <a:xfrm>
              <a:off x="1022430" y="1419060"/>
              <a:ext cx="2837272" cy="4998717"/>
              <a:chOff x="2117199" y="1195632"/>
              <a:chExt cx="1589311" cy="3538278"/>
            </a:xfrm>
          </p:grpSpPr>
          <p:sp>
            <p:nvSpPr>
              <p:cNvPr id="7" name="Google Shape;148;p18">
                <a:extLst>
                  <a:ext uri="{FF2B5EF4-FFF2-40B4-BE49-F238E27FC236}">
                    <a16:creationId xmlns:a16="http://schemas.microsoft.com/office/drawing/2014/main" id="{C91D1E19-A6D6-D266-5C62-5B23DB094DCE}"/>
                  </a:ext>
                </a:extLst>
              </p:cNvPr>
              <p:cNvSpPr/>
              <p:nvPr/>
            </p:nvSpPr>
            <p:spPr>
              <a:xfrm>
                <a:off x="2117199" y="2193680"/>
                <a:ext cx="1589100" cy="792600"/>
              </a:xfrm>
              <a:prstGeom prst="rect">
                <a:avLst/>
              </a:prstGeom>
              <a:solidFill>
                <a:schemeClr val="bg1"/>
              </a:solidFill>
              <a:ln>
                <a:solidFill>
                  <a:schemeClr val="accent5">
                    <a:lumMod val="50000"/>
                  </a:schemeClr>
                </a:solidFill>
              </a:ln>
            </p:spPr>
            <p:txBody>
              <a:bodyPr spcFirstLastPara="1" wrap="square" lIns="121900" tIns="121900" rIns="121900" bIns="121900" anchor="ctr" anchorCtr="0">
                <a:noAutofit/>
              </a:bodyPr>
              <a:lstStyle/>
              <a:p>
                <a:endParaRPr lang="es-CR" sz="2400" dirty="0"/>
              </a:p>
            </p:txBody>
          </p:sp>
          <p:sp>
            <p:nvSpPr>
              <p:cNvPr id="8" name="Google Shape;149;p18">
                <a:extLst>
                  <a:ext uri="{FF2B5EF4-FFF2-40B4-BE49-F238E27FC236}">
                    <a16:creationId xmlns:a16="http://schemas.microsoft.com/office/drawing/2014/main" id="{995375A8-CDE7-DEA0-0439-4BF4190C9CE8}"/>
                  </a:ext>
                </a:extLst>
              </p:cNvPr>
              <p:cNvSpPr/>
              <p:nvPr/>
            </p:nvSpPr>
            <p:spPr>
              <a:xfrm>
                <a:off x="2117199" y="1195632"/>
                <a:ext cx="1589311" cy="906144"/>
              </a:xfrm>
              <a:prstGeom prst="flowChartOffpageConnector">
                <a:avLst/>
              </a:prstGeom>
              <a:solidFill>
                <a:srgbClr val="183660"/>
              </a:solidFill>
              <a:ln>
                <a:noFill/>
              </a:ln>
            </p:spPr>
            <p:txBody>
              <a:bodyPr spcFirstLastPara="1" wrap="square" lIns="121900" tIns="121900" rIns="121900" bIns="121900" anchor="ctr" anchorCtr="0">
                <a:noAutofit/>
              </a:bodyPr>
              <a:lstStyle/>
              <a:p>
                <a:endParaRPr sz="2400" dirty="0"/>
              </a:p>
            </p:txBody>
          </p:sp>
          <p:sp>
            <p:nvSpPr>
              <p:cNvPr id="9" name="Google Shape;150;p18">
                <a:extLst>
                  <a:ext uri="{FF2B5EF4-FFF2-40B4-BE49-F238E27FC236}">
                    <a16:creationId xmlns:a16="http://schemas.microsoft.com/office/drawing/2014/main" id="{3E3C8191-C756-74C3-C7DA-7EE85717D9A9}"/>
                  </a:ext>
                </a:extLst>
              </p:cNvPr>
              <p:cNvSpPr/>
              <p:nvPr/>
            </p:nvSpPr>
            <p:spPr>
              <a:xfrm>
                <a:off x="2117199" y="3078193"/>
                <a:ext cx="1589199" cy="792474"/>
              </a:xfrm>
              <a:prstGeom prst="rect">
                <a:avLst/>
              </a:prstGeom>
              <a:solidFill>
                <a:schemeClr val="bg1"/>
              </a:solidFill>
              <a:ln>
                <a:solidFill>
                  <a:schemeClr val="accent5">
                    <a:lumMod val="50000"/>
                  </a:schemeClr>
                </a:solidFill>
              </a:ln>
            </p:spPr>
            <p:txBody>
              <a:bodyPr spcFirstLastPara="1" wrap="square" lIns="121900" tIns="121900" rIns="121900" bIns="121900" anchor="ctr" anchorCtr="0">
                <a:noAutofit/>
              </a:bodyPr>
              <a:lstStyle/>
              <a:p>
                <a:endParaRPr sz="2400"/>
              </a:p>
            </p:txBody>
          </p:sp>
          <p:sp>
            <p:nvSpPr>
              <p:cNvPr id="10" name="Google Shape;151;p18">
                <a:extLst>
                  <a:ext uri="{FF2B5EF4-FFF2-40B4-BE49-F238E27FC236}">
                    <a16:creationId xmlns:a16="http://schemas.microsoft.com/office/drawing/2014/main" id="{0F24A21A-D180-87B3-F91C-FC2BB4ADC41B}"/>
                  </a:ext>
                </a:extLst>
              </p:cNvPr>
              <p:cNvSpPr/>
              <p:nvPr/>
            </p:nvSpPr>
            <p:spPr>
              <a:xfrm>
                <a:off x="2117205" y="3941436"/>
                <a:ext cx="1589199" cy="792474"/>
              </a:xfrm>
              <a:prstGeom prst="rect">
                <a:avLst/>
              </a:prstGeom>
              <a:solidFill>
                <a:schemeClr val="bg1"/>
              </a:solidFill>
              <a:ln>
                <a:solidFill>
                  <a:schemeClr val="accent5">
                    <a:lumMod val="50000"/>
                  </a:schemeClr>
                </a:solidFill>
              </a:ln>
            </p:spPr>
            <p:txBody>
              <a:bodyPr spcFirstLastPara="1" wrap="square" lIns="121900" tIns="121900" rIns="121900" bIns="121900" anchor="ctr" anchorCtr="0">
                <a:noAutofit/>
              </a:bodyPr>
              <a:lstStyle/>
              <a:p>
                <a:endParaRPr sz="2400"/>
              </a:p>
            </p:txBody>
          </p:sp>
          <p:sp>
            <p:nvSpPr>
              <p:cNvPr id="11" name="Google Shape;152;p18">
                <a:extLst>
                  <a:ext uri="{FF2B5EF4-FFF2-40B4-BE49-F238E27FC236}">
                    <a16:creationId xmlns:a16="http://schemas.microsoft.com/office/drawing/2014/main" id="{F644A7B4-62AF-542B-66FA-EC16EEA3B347}"/>
                  </a:ext>
                </a:extLst>
              </p:cNvPr>
              <p:cNvSpPr txBox="1"/>
              <p:nvPr/>
            </p:nvSpPr>
            <p:spPr>
              <a:xfrm>
                <a:off x="2215242" y="1386539"/>
                <a:ext cx="1393013" cy="354640"/>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FFFFFF"/>
                    </a:solidFill>
                    <a:latin typeface="Roboto" panose="02000000000000000000" pitchFamily="2" charset="0"/>
                    <a:ea typeface="Roboto" panose="02000000000000000000" pitchFamily="2" charset="0"/>
                    <a:cs typeface="Roboto" panose="02000000000000000000" pitchFamily="2" charset="0"/>
                    <a:sym typeface="Fira Sans Extra Condensed Medium"/>
                  </a:rPr>
                  <a:t>Académico</a:t>
                </a:r>
                <a:endParaRPr sz="2400" dirty="0">
                  <a:solidFill>
                    <a:srgbClr val="FFFFFF"/>
                  </a:solidFill>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grpSp>
        <p:grpSp>
          <p:nvGrpSpPr>
            <p:cNvPr id="18" name="Google Shape;159;p18">
              <a:extLst>
                <a:ext uri="{FF2B5EF4-FFF2-40B4-BE49-F238E27FC236}">
                  <a16:creationId xmlns:a16="http://schemas.microsoft.com/office/drawing/2014/main" id="{248A3CBB-76F6-935D-831C-584CB53A33C6}"/>
                </a:ext>
              </a:extLst>
            </p:cNvPr>
            <p:cNvGrpSpPr/>
            <p:nvPr/>
          </p:nvGrpSpPr>
          <p:grpSpPr>
            <a:xfrm>
              <a:off x="4302453" y="1419060"/>
              <a:ext cx="2837113" cy="3800848"/>
              <a:chOff x="3777351" y="1195632"/>
              <a:chExt cx="1589400" cy="2675034"/>
            </a:xfrm>
          </p:grpSpPr>
          <p:sp>
            <p:nvSpPr>
              <p:cNvPr id="19" name="Google Shape;160;p18">
                <a:extLst>
                  <a:ext uri="{FF2B5EF4-FFF2-40B4-BE49-F238E27FC236}">
                    <a16:creationId xmlns:a16="http://schemas.microsoft.com/office/drawing/2014/main" id="{1E025998-A84C-F706-9D16-D57CC83BA3E6}"/>
                  </a:ext>
                </a:extLst>
              </p:cNvPr>
              <p:cNvSpPr/>
              <p:nvPr/>
            </p:nvSpPr>
            <p:spPr>
              <a:xfrm>
                <a:off x="3777351" y="2193680"/>
                <a:ext cx="1589400" cy="792600"/>
              </a:xfrm>
              <a:prstGeom prst="rect">
                <a:avLst/>
              </a:prstGeom>
              <a:solidFill>
                <a:schemeClr val="bg1"/>
              </a:solidFill>
              <a:ln>
                <a:solidFill>
                  <a:schemeClr val="accent5">
                    <a:lumMod val="50000"/>
                  </a:schemeClr>
                </a:solidFill>
              </a:ln>
            </p:spPr>
            <p:txBody>
              <a:bodyPr spcFirstLastPara="1" wrap="square" lIns="121900" tIns="121900" rIns="121900" bIns="121900" anchor="ctr" anchorCtr="0">
                <a:noAutofit/>
              </a:bodyPr>
              <a:lstStyle/>
              <a:p>
                <a:endParaRPr sz="2400"/>
              </a:p>
            </p:txBody>
          </p:sp>
          <p:sp>
            <p:nvSpPr>
              <p:cNvPr id="20" name="Google Shape;161;p18">
                <a:extLst>
                  <a:ext uri="{FF2B5EF4-FFF2-40B4-BE49-F238E27FC236}">
                    <a16:creationId xmlns:a16="http://schemas.microsoft.com/office/drawing/2014/main" id="{21418787-39B0-C52E-2CEA-9CA8FEFE7EC8}"/>
                  </a:ext>
                </a:extLst>
              </p:cNvPr>
              <p:cNvSpPr/>
              <p:nvPr/>
            </p:nvSpPr>
            <p:spPr>
              <a:xfrm>
                <a:off x="3777351" y="3078193"/>
                <a:ext cx="1589311" cy="792473"/>
              </a:xfrm>
              <a:prstGeom prst="rect">
                <a:avLst/>
              </a:prstGeom>
              <a:solidFill>
                <a:schemeClr val="bg1"/>
              </a:solidFill>
              <a:ln>
                <a:solidFill>
                  <a:schemeClr val="accent5">
                    <a:lumMod val="50000"/>
                  </a:schemeClr>
                </a:solidFill>
              </a:ln>
            </p:spPr>
            <p:txBody>
              <a:bodyPr spcFirstLastPara="1" wrap="square" lIns="121900" tIns="121900" rIns="121900" bIns="121900" anchor="ctr" anchorCtr="0">
                <a:noAutofit/>
              </a:bodyPr>
              <a:lstStyle/>
              <a:p>
                <a:endParaRPr sz="2400"/>
              </a:p>
            </p:txBody>
          </p:sp>
          <p:sp>
            <p:nvSpPr>
              <p:cNvPr id="22" name="Google Shape;163;p18">
                <a:extLst>
                  <a:ext uri="{FF2B5EF4-FFF2-40B4-BE49-F238E27FC236}">
                    <a16:creationId xmlns:a16="http://schemas.microsoft.com/office/drawing/2014/main" id="{2C9E0734-C01A-FA9D-23F6-F2341BBCF655}"/>
                  </a:ext>
                </a:extLst>
              </p:cNvPr>
              <p:cNvSpPr/>
              <p:nvPr/>
            </p:nvSpPr>
            <p:spPr>
              <a:xfrm>
                <a:off x="3777351" y="1195632"/>
                <a:ext cx="1589311" cy="906144"/>
              </a:xfrm>
              <a:prstGeom prst="flowChartOffpageConnector">
                <a:avLst/>
              </a:prstGeom>
              <a:solidFill>
                <a:schemeClr val="bg1"/>
              </a:solidFill>
              <a:ln>
                <a:solidFill>
                  <a:srgbClr val="183660"/>
                </a:solidFill>
              </a:ln>
            </p:spPr>
            <p:txBody>
              <a:bodyPr spcFirstLastPara="1" wrap="square" lIns="121900" tIns="121900" rIns="121900" bIns="121900" anchor="ctr" anchorCtr="0">
                <a:noAutofit/>
              </a:bodyPr>
              <a:lstStyle/>
              <a:p>
                <a:endParaRPr sz="2400" dirty="0"/>
              </a:p>
            </p:txBody>
          </p:sp>
        </p:grpSp>
        <p:grpSp>
          <p:nvGrpSpPr>
            <p:cNvPr id="29" name="Google Shape;171;p18">
              <a:extLst>
                <a:ext uri="{FF2B5EF4-FFF2-40B4-BE49-F238E27FC236}">
                  <a16:creationId xmlns:a16="http://schemas.microsoft.com/office/drawing/2014/main" id="{75E21B88-9C87-A52E-7A7E-06367A8A496E}"/>
                </a:ext>
              </a:extLst>
            </p:cNvPr>
            <p:cNvGrpSpPr/>
            <p:nvPr/>
          </p:nvGrpSpPr>
          <p:grpSpPr>
            <a:xfrm>
              <a:off x="7606139" y="1419060"/>
              <a:ext cx="2837272" cy="4998717"/>
              <a:chOff x="5437504" y="1195632"/>
              <a:chExt cx="1589400" cy="3538277"/>
            </a:xfrm>
          </p:grpSpPr>
          <p:sp>
            <p:nvSpPr>
              <p:cNvPr id="30" name="Google Shape;172;p18">
                <a:extLst>
                  <a:ext uri="{FF2B5EF4-FFF2-40B4-BE49-F238E27FC236}">
                    <a16:creationId xmlns:a16="http://schemas.microsoft.com/office/drawing/2014/main" id="{43961C9D-5536-C05F-CB15-0AB3CA79B50A}"/>
                  </a:ext>
                </a:extLst>
              </p:cNvPr>
              <p:cNvSpPr/>
              <p:nvPr/>
            </p:nvSpPr>
            <p:spPr>
              <a:xfrm>
                <a:off x="5437504" y="2193680"/>
                <a:ext cx="1589400" cy="792600"/>
              </a:xfrm>
              <a:prstGeom prst="rect">
                <a:avLst/>
              </a:prstGeom>
              <a:solidFill>
                <a:schemeClr val="bg1"/>
              </a:solidFill>
              <a:ln>
                <a:solidFill>
                  <a:schemeClr val="accent5">
                    <a:lumMod val="50000"/>
                  </a:schemeClr>
                </a:solidFill>
              </a:ln>
            </p:spPr>
            <p:txBody>
              <a:bodyPr spcFirstLastPara="1" wrap="square" lIns="121900" tIns="121900" rIns="121900" bIns="121900" anchor="ctr" anchorCtr="0">
                <a:noAutofit/>
              </a:bodyPr>
              <a:lstStyle/>
              <a:p>
                <a:endParaRPr sz="2400" dirty="0"/>
              </a:p>
            </p:txBody>
          </p:sp>
          <p:sp>
            <p:nvSpPr>
              <p:cNvPr id="31" name="Google Shape;173;p18">
                <a:extLst>
                  <a:ext uri="{FF2B5EF4-FFF2-40B4-BE49-F238E27FC236}">
                    <a16:creationId xmlns:a16="http://schemas.microsoft.com/office/drawing/2014/main" id="{0D592AD9-8FFF-E7A1-CEEE-21B2D88EB5AD}"/>
                  </a:ext>
                </a:extLst>
              </p:cNvPr>
              <p:cNvSpPr/>
              <p:nvPr/>
            </p:nvSpPr>
            <p:spPr>
              <a:xfrm>
                <a:off x="5437504" y="3078193"/>
                <a:ext cx="1589311" cy="792473"/>
              </a:xfrm>
              <a:prstGeom prst="rect">
                <a:avLst/>
              </a:prstGeom>
              <a:solidFill>
                <a:schemeClr val="bg1"/>
              </a:solidFill>
              <a:ln>
                <a:solidFill>
                  <a:schemeClr val="accent5">
                    <a:lumMod val="50000"/>
                  </a:schemeClr>
                </a:solidFill>
              </a:ln>
            </p:spPr>
            <p:txBody>
              <a:bodyPr spcFirstLastPara="1" wrap="square" lIns="121900" tIns="121900" rIns="121900" bIns="121900" anchor="ctr" anchorCtr="0">
                <a:noAutofit/>
              </a:bodyPr>
              <a:lstStyle/>
              <a:p>
                <a:endParaRPr sz="2400"/>
              </a:p>
            </p:txBody>
          </p:sp>
          <p:sp>
            <p:nvSpPr>
              <p:cNvPr id="32" name="Google Shape;174;p18">
                <a:extLst>
                  <a:ext uri="{FF2B5EF4-FFF2-40B4-BE49-F238E27FC236}">
                    <a16:creationId xmlns:a16="http://schemas.microsoft.com/office/drawing/2014/main" id="{885ADD0E-4BDD-B024-06E6-0326C5549640}"/>
                  </a:ext>
                </a:extLst>
              </p:cNvPr>
              <p:cNvSpPr/>
              <p:nvPr/>
            </p:nvSpPr>
            <p:spPr>
              <a:xfrm>
                <a:off x="5437510" y="3941436"/>
                <a:ext cx="1589311" cy="792473"/>
              </a:xfrm>
              <a:prstGeom prst="rect">
                <a:avLst/>
              </a:prstGeom>
              <a:solidFill>
                <a:schemeClr val="bg1"/>
              </a:solidFill>
              <a:ln>
                <a:solidFill>
                  <a:schemeClr val="accent5">
                    <a:lumMod val="50000"/>
                  </a:schemeClr>
                </a:solidFill>
              </a:ln>
            </p:spPr>
            <p:txBody>
              <a:bodyPr spcFirstLastPara="1" wrap="square" lIns="121900" tIns="121900" rIns="121900" bIns="121900" anchor="ctr" anchorCtr="0">
                <a:noAutofit/>
              </a:bodyPr>
              <a:lstStyle/>
              <a:p>
                <a:endParaRPr sz="2400"/>
              </a:p>
            </p:txBody>
          </p:sp>
          <p:sp>
            <p:nvSpPr>
              <p:cNvPr id="33" name="Google Shape;175;p18">
                <a:extLst>
                  <a:ext uri="{FF2B5EF4-FFF2-40B4-BE49-F238E27FC236}">
                    <a16:creationId xmlns:a16="http://schemas.microsoft.com/office/drawing/2014/main" id="{C5559B6E-468C-965E-B10C-371534E738DA}"/>
                  </a:ext>
                </a:extLst>
              </p:cNvPr>
              <p:cNvSpPr/>
              <p:nvPr/>
            </p:nvSpPr>
            <p:spPr>
              <a:xfrm>
                <a:off x="5437504" y="1195632"/>
                <a:ext cx="1589311" cy="906144"/>
              </a:xfrm>
              <a:prstGeom prst="flowChartOffpageConnector">
                <a:avLst/>
              </a:prstGeom>
              <a:solidFill>
                <a:schemeClr val="accent5">
                  <a:lumMod val="50000"/>
                </a:schemeClr>
              </a:solidFill>
              <a:ln>
                <a:noFill/>
              </a:ln>
            </p:spPr>
            <p:txBody>
              <a:bodyPr spcFirstLastPara="1" wrap="square" lIns="121900" tIns="121900" rIns="121900" bIns="121900" anchor="ctr" anchorCtr="0">
                <a:noAutofit/>
              </a:bodyPr>
              <a:lstStyle/>
              <a:p>
                <a:endParaRPr sz="2400" dirty="0"/>
              </a:p>
            </p:txBody>
          </p:sp>
        </p:grpSp>
      </p:grpSp>
      <p:sp>
        <p:nvSpPr>
          <p:cNvPr id="40" name="Google Shape;152;p18">
            <a:extLst>
              <a:ext uri="{FF2B5EF4-FFF2-40B4-BE49-F238E27FC236}">
                <a16:creationId xmlns:a16="http://schemas.microsoft.com/office/drawing/2014/main" id="{331FC014-FB28-8965-7A07-6FF513123F9B}"/>
              </a:ext>
            </a:extLst>
          </p:cNvPr>
          <p:cNvSpPr txBox="1"/>
          <p:nvPr/>
        </p:nvSpPr>
        <p:spPr>
          <a:xfrm>
            <a:off x="5150731" y="1837007"/>
            <a:ext cx="1857350" cy="472853"/>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183660"/>
                </a:solidFill>
                <a:latin typeface="Roboto" panose="02000000000000000000" pitchFamily="2" charset="0"/>
                <a:ea typeface="Roboto" panose="02000000000000000000" pitchFamily="2" charset="0"/>
                <a:cs typeface="Roboto" panose="02000000000000000000" pitchFamily="2" charset="0"/>
                <a:sym typeface="Fira Sans Extra Condensed Medium"/>
              </a:rPr>
              <a:t>Financiero</a:t>
            </a:r>
            <a:endParaRPr sz="2400" dirty="0">
              <a:solidFill>
                <a:srgbClr val="183660"/>
              </a:solidFill>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sp>
        <p:nvSpPr>
          <p:cNvPr id="41" name="Google Shape;152;p18">
            <a:extLst>
              <a:ext uri="{FF2B5EF4-FFF2-40B4-BE49-F238E27FC236}">
                <a16:creationId xmlns:a16="http://schemas.microsoft.com/office/drawing/2014/main" id="{8ADBD284-667C-99C0-6657-1A37F644F7C8}"/>
              </a:ext>
            </a:extLst>
          </p:cNvPr>
          <p:cNvSpPr txBox="1"/>
          <p:nvPr/>
        </p:nvSpPr>
        <p:spPr>
          <a:xfrm>
            <a:off x="8267373" y="1822925"/>
            <a:ext cx="2240802" cy="472853"/>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FFFFFF"/>
                </a:solidFill>
                <a:latin typeface="Roboto" panose="02000000000000000000" pitchFamily="2" charset="0"/>
                <a:ea typeface="Roboto" panose="02000000000000000000" pitchFamily="2" charset="0"/>
                <a:cs typeface="Roboto" panose="02000000000000000000" pitchFamily="2" charset="0"/>
                <a:sym typeface="Fira Sans Extra Condensed Medium"/>
              </a:rPr>
              <a:t>Administrativo</a:t>
            </a:r>
            <a:endParaRPr sz="2400" dirty="0">
              <a:solidFill>
                <a:srgbClr val="FFFFFF"/>
              </a:solidFill>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sp>
        <p:nvSpPr>
          <p:cNvPr id="47" name="CuadroTexto 46">
            <a:extLst>
              <a:ext uri="{FF2B5EF4-FFF2-40B4-BE49-F238E27FC236}">
                <a16:creationId xmlns:a16="http://schemas.microsoft.com/office/drawing/2014/main" id="{A0F5C940-0653-D43F-D848-DB60A7769DFE}"/>
              </a:ext>
            </a:extLst>
          </p:cNvPr>
          <p:cNvSpPr txBox="1"/>
          <p:nvPr/>
        </p:nvSpPr>
        <p:spPr>
          <a:xfrm>
            <a:off x="1337384" y="2968727"/>
            <a:ext cx="3013236" cy="4524315"/>
          </a:xfrm>
          <a:prstGeom prst="rect">
            <a:avLst/>
          </a:prstGeom>
          <a:noFill/>
        </p:spPr>
        <p:txBody>
          <a:bodyPr wrap="square">
            <a:spAutoFit/>
          </a:bodyPr>
          <a:lstStyle/>
          <a:p>
            <a:pPr marL="285750" indent="-285750">
              <a:buSzPct val="150000"/>
              <a:buBlip>
                <a:blip r:embed="rId2"/>
              </a:buBlip>
            </a:pPr>
            <a:r>
              <a:rPr lang="es-ES" dirty="0">
                <a:latin typeface="Roboto" panose="02000000000000000000" pitchFamily="2" charset="0"/>
                <a:ea typeface="Roboto" panose="02000000000000000000" pitchFamily="2" charset="0"/>
                <a:cs typeface="Roboto" panose="02000000000000000000" pitchFamily="2" charset="0"/>
              </a:rPr>
              <a:t>Descripción y definición de grados académicos</a:t>
            </a:r>
            <a:endParaRPr lang="es-ES" sz="1050" dirty="0">
              <a:latin typeface="Roboto" panose="02000000000000000000" pitchFamily="2" charset="0"/>
              <a:ea typeface="Roboto" panose="02000000000000000000" pitchFamily="2" charset="0"/>
              <a:cs typeface="Roboto" panose="02000000000000000000" pitchFamily="2" charset="0"/>
            </a:endParaRPr>
          </a:p>
          <a:p>
            <a:pPr marL="285750" indent="-285750">
              <a:buSzPct val="150000"/>
              <a:buBlip>
                <a:blip r:embed="rId2"/>
              </a:buBlip>
            </a:pPr>
            <a:r>
              <a:rPr lang="es-ES" dirty="0">
                <a:latin typeface="Roboto" panose="02000000000000000000" pitchFamily="2" charset="0"/>
                <a:ea typeface="Roboto" panose="02000000000000000000" pitchFamily="2" charset="0"/>
                <a:cs typeface="Roboto" panose="02000000000000000000" pitchFamily="2" charset="0"/>
              </a:rPr>
              <a:t>Rendimiento académico del estudiante </a:t>
            </a:r>
          </a:p>
          <a:p>
            <a:pPr>
              <a:buSzPct val="150000"/>
            </a:pPr>
            <a:endParaRPr lang="es-ES" sz="1200" dirty="0">
              <a:latin typeface="Roboto" panose="02000000000000000000" pitchFamily="2" charset="0"/>
              <a:ea typeface="Roboto" panose="02000000000000000000" pitchFamily="2" charset="0"/>
              <a:cs typeface="Roboto" panose="02000000000000000000" pitchFamily="2" charset="0"/>
            </a:endParaRPr>
          </a:p>
          <a:p>
            <a:pPr marL="285750" indent="-285750">
              <a:buSzPct val="150000"/>
              <a:buBlip>
                <a:blip r:embed="rId2"/>
              </a:buBlip>
            </a:pPr>
            <a:r>
              <a:rPr lang="es-ES" dirty="0">
                <a:latin typeface="Roboto" panose="02000000000000000000" pitchFamily="2" charset="0"/>
                <a:ea typeface="Roboto" panose="02000000000000000000" pitchFamily="2" charset="0"/>
                <a:cs typeface="Roboto" panose="02000000000000000000" pitchFamily="2" charset="0"/>
              </a:rPr>
              <a:t>Descripción del plan de estudios de cada carrera</a:t>
            </a:r>
          </a:p>
          <a:p>
            <a:pPr>
              <a:buSzPct val="150000"/>
            </a:pPr>
            <a:endParaRPr lang="es-ES" sz="1050" dirty="0">
              <a:latin typeface="Roboto" panose="02000000000000000000" pitchFamily="2" charset="0"/>
              <a:ea typeface="Roboto" panose="02000000000000000000" pitchFamily="2" charset="0"/>
              <a:cs typeface="Roboto" panose="02000000000000000000" pitchFamily="2" charset="0"/>
            </a:endParaRPr>
          </a:p>
          <a:p>
            <a:pPr>
              <a:buSzPct val="150000"/>
            </a:pPr>
            <a:endParaRPr lang="es-ES" sz="1050" dirty="0">
              <a:latin typeface="Roboto" panose="02000000000000000000" pitchFamily="2" charset="0"/>
              <a:ea typeface="Roboto" panose="02000000000000000000" pitchFamily="2" charset="0"/>
              <a:cs typeface="Roboto" panose="02000000000000000000" pitchFamily="2" charset="0"/>
            </a:endParaRPr>
          </a:p>
          <a:p>
            <a:pPr>
              <a:buSzPct val="150000"/>
            </a:pPr>
            <a:endParaRPr lang="es-ES" sz="1050" dirty="0">
              <a:latin typeface="Roboto" panose="02000000000000000000" pitchFamily="2" charset="0"/>
              <a:ea typeface="Roboto" panose="02000000000000000000" pitchFamily="2" charset="0"/>
              <a:cs typeface="Roboto" panose="02000000000000000000" pitchFamily="2" charset="0"/>
            </a:endParaRPr>
          </a:p>
          <a:p>
            <a:pPr>
              <a:buSzPct val="150000"/>
            </a:pPr>
            <a:endParaRPr lang="es-ES" sz="1050" dirty="0">
              <a:latin typeface="Roboto" panose="02000000000000000000" pitchFamily="2" charset="0"/>
              <a:ea typeface="Roboto" panose="02000000000000000000" pitchFamily="2" charset="0"/>
              <a:cs typeface="Roboto" panose="02000000000000000000" pitchFamily="2" charset="0"/>
            </a:endParaRPr>
          </a:p>
          <a:p>
            <a:pPr marL="285750" indent="-285750">
              <a:buSzPct val="150000"/>
              <a:buBlip>
                <a:blip r:embed="rId2"/>
              </a:buBlip>
            </a:pPr>
            <a:r>
              <a:rPr lang="es-ES" dirty="0">
                <a:latin typeface="Roboto" panose="02000000000000000000" pitchFamily="2" charset="0"/>
                <a:ea typeface="Roboto" panose="02000000000000000000" pitchFamily="2" charset="0"/>
                <a:cs typeface="Roboto" panose="02000000000000000000" pitchFamily="2" charset="0"/>
              </a:rPr>
              <a:t>Convalidación y reconocimiento de asignaturas </a:t>
            </a:r>
          </a:p>
          <a:p>
            <a:pPr marL="285750" indent="-285750">
              <a:buSzPct val="150000"/>
              <a:buBlip>
                <a:blip r:embed="rId2"/>
              </a:buBlip>
            </a:pPr>
            <a:endParaRPr lang="es-ES" dirty="0">
              <a:latin typeface="Roboto" panose="02000000000000000000" pitchFamily="2" charset="0"/>
              <a:ea typeface="Roboto" panose="02000000000000000000" pitchFamily="2" charset="0"/>
              <a:cs typeface="Roboto" panose="02000000000000000000" pitchFamily="2" charset="0"/>
            </a:endParaRPr>
          </a:p>
          <a:p>
            <a:pPr marL="285750" indent="-285750">
              <a:buSzPct val="150000"/>
              <a:buBlip>
                <a:blip r:embed="rId2"/>
              </a:buBlip>
            </a:pPr>
            <a:endParaRPr lang="es-ES" dirty="0">
              <a:latin typeface="Roboto" panose="02000000000000000000" pitchFamily="2" charset="0"/>
              <a:ea typeface="Roboto" panose="02000000000000000000" pitchFamily="2" charset="0"/>
              <a:cs typeface="Roboto" panose="02000000000000000000" pitchFamily="2" charset="0"/>
            </a:endParaRPr>
          </a:p>
          <a:p>
            <a:pPr marL="285750" indent="-285750">
              <a:buSzPct val="150000"/>
              <a:buBlip>
                <a:blip r:embed="rId2"/>
              </a:buBlip>
            </a:pPr>
            <a:endParaRPr lang="es-ES" dirty="0">
              <a:latin typeface="Roboto" panose="02000000000000000000" pitchFamily="2" charset="0"/>
              <a:ea typeface="Roboto" panose="02000000000000000000" pitchFamily="2" charset="0"/>
              <a:cs typeface="Roboto" panose="02000000000000000000" pitchFamily="2" charset="0"/>
            </a:endParaRPr>
          </a:p>
          <a:p>
            <a:pPr marL="285750" indent="-285750">
              <a:buSzPct val="150000"/>
              <a:buBlip>
                <a:blip r:embed="rId2"/>
              </a:buBlip>
            </a:pPr>
            <a:endParaRPr lang="es-CR" dirty="0"/>
          </a:p>
        </p:txBody>
      </p:sp>
      <p:sp>
        <p:nvSpPr>
          <p:cNvPr id="50" name="CuadroTexto 49">
            <a:extLst>
              <a:ext uri="{FF2B5EF4-FFF2-40B4-BE49-F238E27FC236}">
                <a16:creationId xmlns:a16="http://schemas.microsoft.com/office/drawing/2014/main" id="{B14048BF-D595-A178-0D9D-C3263F84A07B}"/>
              </a:ext>
            </a:extLst>
          </p:cNvPr>
          <p:cNvSpPr txBox="1"/>
          <p:nvPr/>
        </p:nvSpPr>
        <p:spPr>
          <a:xfrm>
            <a:off x="4655902" y="2963696"/>
            <a:ext cx="2938050" cy="2262158"/>
          </a:xfrm>
          <a:prstGeom prst="rect">
            <a:avLst/>
          </a:prstGeom>
          <a:noFill/>
        </p:spPr>
        <p:txBody>
          <a:bodyPr wrap="square">
            <a:spAutoFit/>
          </a:bodyPr>
          <a:lstStyle/>
          <a:p>
            <a:pPr marL="285750" indent="-285750">
              <a:spcAft>
                <a:spcPts val="600"/>
              </a:spcAft>
              <a:buSzPct val="150000"/>
              <a:buBlip>
                <a:blip r:embed="rId2"/>
              </a:buBlip>
            </a:pPr>
            <a:r>
              <a:rPr lang="es-ES" dirty="0">
                <a:latin typeface="Roboto" panose="02000000000000000000" pitchFamily="2" charset="0"/>
                <a:ea typeface="Roboto" panose="02000000000000000000" pitchFamily="2" charset="0"/>
                <a:cs typeface="Roboto" panose="02000000000000000000" pitchFamily="2" charset="0"/>
              </a:rPr>
              <a:t>Asignación de becas</a:t>
            </a:r>
          </a:p>
          <a:p>
            <a:pPr marL="285750" indent="-285750">
              <a:spcAft>
                <a:spcPts val="600"/>
              </a:spcAft>
              <a:buSzPct val="150000"/>
              <a:buBlip>
                <a:blip r:embed="rId2"/>
              </a:buBlip>
            </a:pPr>
            <a:r>
              <a:rPr lang="es-ES" dirty="0">
                <a:latin typeface="Roboto" panose="02000000000000000000" pitchFamily="2" charset="0"/>
                <a:ea typeface="Roboto" panose="02000000000000000000" pitchFamily="2" charset="0"/>
                <a:cs typeface="Roboto" panose="02000000000000000000" pitchFamily="2" charset="0"/>
              </a:rPr>
              <a:t>Como medio de cobro al estudiante </a:t>
            </a:r>
          </a:p>
          <a:p>
            <a:pPr>
              <a:spcAft>
                <a:spcPts val="600"/>
              </a:spcAft>
              <a:buSzPct val="150000"/>
            </a:pPr>
            <a:endParaRPr lang="es-ES" dirty="0">
              <a:latin typeface="Roboto" panose="02000000000000000000" pitchFamily="2" charset="0"/>
              <a:ea typeface="Roboto" panose="02000000000000000000" pitchFamily="2" charset="0"/>
              <a:cs typeface="Roboto" panose="02000000000000000000" pitchFamily="2" charset="0"/>
            </a:endParaRPr>
          </a:p>
          <a:p>
            <a:pPr marL="285750" indent="-285750">
              <a:buSzPct val="150000"/>
              <a:buBlip>
                <a:blip r:embed="rId2"/>
              </a:buBlip>
            </a:pPr>
            <a:r>
              <a:rPr lang="es-ES" dirty="0">
                <a:latin typeface="Roboto" panose="02000000000000000000" pitchFamily="2" charset="0"/>
                <a:ea typeface="Roboto" panose="02000000000000000000" pitchFamily="2" charset="0"/>
                <a:cs typeface="Roboto" panose="02000000000000000000" pitchFamily="2" charset="0"/>
              </a:rPr>
              <a:t>Asignación de carga académica del docente</a:t>
            </a:r>
          </a:p>
          <a:p>
            <a:pPr marL="285750" indent="-285750">
              <a:buSzPct val="150000"/>
              <a:buBlip>
                <a:blip r:embed="rId2"/>
              </a:buBlip>
            </a:pPr>
            <a:endParaRPr lang="es-CR" dirty="0"/>
          </a:p>
        </p:txBody>
      </p:sp>
      <p:sp>
        <p:nvSpPr>
          <p:cNvPr id="51" name="CuadroTexto 50">
            <a:extLst>
              <a:ext uri="{FF2B5EF4-FFF2-40B4-BE49-F238E27FC236}">
                <a16:creationId xmlns:a16="http://schemas.microsoft.com/office/drawing/2014/main" id="{DA6151EA-5777-DF64-9A7D-0B24762D12EA}"/>
              </a:ext>
            </a:extLst>
          </p:cNvPr>
          <p:cNvSpPr txBox="1"/>
          <p:nvPr/>
        </p:nvSpPr>
        <p:spPr>
          <a:xfrm>
            <a:off x="7926891" y="2933215"/>
            <a:ext cx="3113285" cy="3749744"/>
          </a:xfrm>
          <a:prstGeom prst="rect">
            <a:avLst/>
          </a:prstGeom>
          <a:noFill/>
        </p:spPr>
        <p:txBody>
          <a:bodyPr wrap="square">
            <a:spAutoFit/>
          </a:bodyPr>
          <a:lstStyle/>
          <a:p>
            <a:pPr marL="285750" indent="-285750">
              <a:buSzPct val="150000"/>
              <a:buBlip>
                <a:blip r:embed="rId2"/>
              </a:buBlip>
            </a:pPr>
            <a:r>
              <a:rPr lang="es-ES" dirty="0">
                <a:latin typeface="Roboto" panose="02000000000000000000" pitchFamily="2" charset="0"/>
                <a:ea typeface="Roboto" panose="02000000000000000000" pitchFamily="2" charset="0"/>
                <a:cs typeface="Roboto" panose="02000000000000000000" pitchFamily="2" charset="0"/>
              </a:rPr>
              <a:t>Aspectos de admisión y la matrícula </a:t>
            </a:r>
          </a:p>
          <a:p>
            <a:pPr marL="285750" indent="-285750">
              <a:spcAft>
                <a:spcPts val="1400"/>
              </a:spcAft>
              <a:buSzPct val="150000"/>
              <a:buBlip>
                <a:blip r:embed="rId2"/>
              </a:buBlip>
            </a:pPr>
            <a:r>
              <a:rPr lang="es-ES" dirty="0">
                <a:latin typeface="Roboto" panose="02000000000000000000" pitchFamily="2" charset="0"/>
                <a:ea typeface="Roboto" panose="02000000000000000000" pitchFamily="2" charset="0"/>
                <a:cs typeface="Roboto" panose="02000000000000000000" pitchFamily="2" charset="0"/>
              </a:rPr>
              <a:t>Descripción de los tipos de estudiantes </a:t>
            </a:r>
          </a:p>
          <a:p>
            <a:pPr marL="285750" indent="-285750">
              <a:buSzPct val="150000"/>
              <a:buBlip>
                <a:blip r:embed="rId2"/>
              </a:buBlip>
            </a:pPr>
            <a:r>
              <a:rPr lang="es-ES" dirty="0">
                <a:latin typeface="Roboto" panose="02000000000000000000" pitchFamily="2" charset="0"/>
                <a:ea typeface="Roboto" panose="02000000000000000000" pitchFamily="2" charset="0"/>
                <a:cs typeface="Roboto" panose="02000000000000000000" pitchFamily="2" charset="0"/>
              </a:rPr>
              <a:t>Para la asignación de citas de matrícula </a:t>
            </a:r>
          </a:p>
          <a:p>
            <a:pPr marL="285750" indent="-285750">
              <a:spcAft>
                <a:spcPts val="1200"/>
              </a:spcAft>
              <a:buSzPct val="150000"/>
              <a:buBlip>
                <a:blip r:embed="rId2"/>
              </a:buBlip>
            </a:pPr>
            <a:r>
              <a:rPr lang="es-ES" dirty="0">
                <a:latin typeface="Roboto" panose="02000000000000000000" pitchFamily="2" charset="0"/>
                <a:ea typeface="Roboto" panose="02000000000000000000" pitchFamily="2" charset="0"/>
                <a:cs typeface="Roboto" panose="02000000000000000000" pitchFamily="2" charset="0"/>
              </a:rPr>
              <a:t>Expediente académico del estudiante </a:t>
            </a:r>
          </a:p>
          <a:p>
            <a:pPr marL="285750" indent="-285750">
              <a:buSzPct val="150000"/>
              <a:buBlip>
                <a:blip r:embed="rId2"/>
              </a:buBlip>
            </a:pPr>
            <a:r>
              <a:rPr lang="es-ES" dirty="0">
                <a:latin typeface="Roboto" panose="02000000000000000000" pitchFamily="2" charset="0"/>
                <a:ea typeface="Roboto" panose="02000000000000000000" pitchFamily="2" charset="0"/>
                <a:cs typeface="Roboto" panose="02000000000000000000" pitchFamily="2" charset="0"/>
              </a:rPr>
              <a:t>Para el cálculo del promedio ponderado</a:t>
            </a:r>
          </a:p>
          <a:p>
            <a:pPr marL="285750" indent="-285750">
              <a:buSzPct val="150000"/>
              <a:buBlip>
                <a:blip r:embed="rId2"/>
              </a:buBlip>
            </a:pPr>
            <a:r>
              <a:rPr lang="es-ES" dirty="0">
                <a:latin typeface="Roboto" panose="02000000000000000000" pitchFamily="2" charset="0"/>
                <a:ea typeface="Roboto" panose="02000000000000000000" pitchFamily="2" charset="0"/>
                <a:cs typeface="Roboto" panose="02000000000000000000" pitchFamily="2" charset="0"/>
              </a:rPr>
              <a:t>Determinación de horas lectivas</a:t>
            </a:r>
            <a:endParaRPr lang="es-CR" dirty="0"/>
          </a:p>
        </p:txBody>
      </p:sp>
    </p:spTree>
    <p:extLst>
      <p:ext uri="{BB962C8B-B14F-4D97-AF65-F5344CB8AC3E}">
        <p14:creationId xmlns:p14="http://schemas.microsoft.com/office/powerpoint/2010/main" val="307672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6932428" y="2060784"/>
            <a:ext cx="4497572" cy="2745133"/>
          </a:xfrm>
        </p:spPr>
        <p:txBody>
          <a:bodyPr spcFirstLastPara="1" wrap="square" lIns="121900" tIns="121900" rIns="121900" bIns="121900" anchor="ctr" anchorCtr="0">
            <a:normAutofit/>
          </a:bodyPr>
          <a:lstStyle/>
          <a:p>
            <a:r>
              <a:rPr lang="es-ES" sz="4400" dirty="0">
                <a:solidFill>
                  <a:schemeClr val="tx1"/>
                </a:solidFill>
              </a:rPr>
              <a:t>DE UNIDADES VALORATIVAS A CRÉDITOS ACADÉMICOS</a:t>
            </a:r>
            <a:endParaRPr lang="es-CR" sz="4400" dirty="0">
              <a:solidFill>
                <a:schemeClr val="tx1"/>
              </a:solidFill>
            </a:endParaRPr>
          </a:p>
        </p:txBody>
      </p:sp>
      <p:sp>
        <p:nvSpPr>
          <p:cNvPr id="2" name="Google Shape;255;p34">
            <a:extLst>
              <a:ext uri="{FF2B5EF4-FFF2-40B4-BE49-F238E27FC236}">
                <a16:creationId xmlns:a16="http://schemas.microsoft.com/office/drawing/2014/main" id="{F15E3408-490F-CAA1-E973-E8A46735F6EF}"/>
              </a:ext>
            </a:extLst>
          </p:cNvPr>
          <p:cNvSpPr txBox="1">
            <a:spLocks/>
          </p:cNvSpPr>
          <p:nvPr/>
        </p:nvSpPr>
        <p:spPr>
          <a:xfrm>
            <a:off x="7184332" y="1553185"/>
            <a:ext cx="1700400" cy="507600"/>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7200" dirty="0">
                <a:latin typeface="Roboto" panose="02000000000000000000" pitchFamily="2" charset="0"/>
                <a:ea typeface="Roboto" panose="02000000000000000000" pitchFamily="2" charset="0"/>
                <a:cs typeface="Roboto" panose="02000000000000000000" pitchFamily="2" charset="0"/>
              </a:rPr>
              <a:t>04</a:t>
            </a:r>
          </a:p>
        </p:txBody>
      </p:sp>
    </p:spTree>
    <p:extLst>
      <p:ext uri="{BB962C8B-B14F-4D97-AF65-F5344CB8AC3E}">
        <p14:creationId xmlns:p14="http://schemas.microsoft.com/office/powerpoint/2010/main" val="3246860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descr="Logotipo, Icono, nombre de la empresa&#10;&#10;Descripción generada automáticamente">
            <a:extLst>
              <a:ext uri="{FF2B5EF4-FFF2-40B4-BE49-F238E27FC236}">
                <a16:creationId xmlns:a16="http://schemas.microsoft.com/office/drawing/2014/main" id="{2D00A3C3-0828-A81B-0D08-598458C764D6}"/>
              </a:ext>
            </a:extLst>
          </p:cNvPr>
          <p:cNvPicPr>
            <a:picLocks noChangeAspect="1"/>
          </p:cNvPicPr>
          <p:nvPr/>
        </p:nvPicPr>
        <p:blipFill>
          <a:blip r:embed="rId2">
            <a:duotone>
              <a:schemeClr val="accent6">
                <a:shade val="45000"/>
                <a:satMod val="135000"/>
              </a:schemeClr>
              <a:prstClr val="white"/>
            </a:duotone>
            <a:extLst>
              <a:ext uri="{837473B0-CC2E-450A-ABE3-18F120FF3D39}">
                <a1611:picAttrSrcUrl xmlns:a1611="http://schemas.microsoft.com/office/drawing/2016/11/main" r:id="rId3"/>
              </a:ext>
            </a:extLst>
          </a:blip>
          <a:stretch>
            <a:fillRect/>
          </a:stretch>
        </p:blipFill>
        <p:spPr>
          <a:xfrm rot="7764829">
            <a:off x="2843167" y="49601"/>
            <a:ext cx="4208402" cy="3029545"/>
          </a:xfrm>
          <a:prstGeom prst="rect">
            <a:avLst/>
          </a:prstGeom>
        </p:spPr>
      </p:pic>
      <p:sp>
        <p:nvSpPr>
          <p:cNvPr id="4" name="Google Shape;760;p55">
            <a:extLst>
              <a:ext uri="{FF2B5EF4-FFF2-40B4-BE49-F238E27FC236}">
                <a16:creationId xmlns:a16="http://schemas.microsoft.com/office/drawing/2014/main" id="{839D9E1D-42E1-2878-F359-D69147B47FD6}"/>
              </a:ext>
            </a:extLst>
          </p:cNvPr>
          <p:cNvSpPr txBox="1">
            <a:spLocks/>
          </p:cNvSpPr>
          <p:nvPr/>
        </p:nvSpPr>
        <p:spPr>
          <a:xfrm>
            <a:off x="6581376" y="1382525"/>
            <a:ext cx="4694162" cy="543600"/>
          </a:xfrm>
          <a:prstGeom prst="rect">
            <a:avLst/>
          </a:prstGeom>
          <a:solidFill>
            <a:srgbClr val="183660"/>
          </a:solidFill>
        </p:spPr>
        <p:txBody>
          <a:bodyPr spcFirstLastPara="1" wrap="square" lIns="121900" tIns="121900" rIns="121900" bIns="121900" anchor="t" anchorCtr="0">
            <a:noAutofit/>
          </a:bodyPr>
          <a:lstStyle>
            <a:defPPr>
              <a:defRPr lang="es-CR"/>
            </a:defPPr>
            <a:lvl1pPr algn="ctr">
              <a:lnSpc>
                <a:spcPct val="90000"/>
              </a:lnSpc>
              <a:spcBef>
                <a:spcPct val="0"/>
              </a:spcBef>
              <a:buNone/>
              <a:defRPr sz="2400">
                <a:solidFill>
                  <a:schemeClr val="bg1"/>
                </a:solidFill>
                <a:latin typeface="+mj-lt"/>
                <a:ea typeface="+mj-ea"/>
                <a:cs typeface="Calibri Light"/>
              </a:defRPr>
            </a:lvl1pPr>
          </a:lstStyle>
          <a:p>
            <a:r>
              <a:rPr lang="es-ES" dirty="0">
                <a:latin typeface="Roboto" panose="02000000000000000000" pitchFamily="2" charset="0"/>
                <a:ea typeface="Roboto" panose="02000000000000000000" pitchFamily="2" charset="0"/>
                <a:cs typeface="Roboto" panose="02000000000000000000" pitchFamily="2" charset="0"/>
              </a:rPr>
              <a:t>Crédito académico </a:t>
            </a:r>
            <a:endParaRPr lang="es-CR" dirty="0">
              <a:latin typeface="Roboto" panose="02000000000000000000" pitchFamily="2" charset="0"/>
              <a:ea typeface="Roboto" panose="02000000000000000000" pitchFamily="2" charset="0"/>
              <a:cs typeface="Roboto" panose="02000000000000000000" pitchFamily="2" charset="0"/>
            </a:endParaRPr>
          </a:p>
        </p:txBody>
      </p:sp>
      <p:sp>
        <p:nvSpPr>
          <p:cNvPr id="10" name="CuadroTexto 9">
            <a:extLst>
              <a:ext uri="{FF2B5EF4-FFF2-40B4-BE49-F238E27FC236}">
                <a16:creationId xmlns:a16="http://schemas.microsoft.com/office/drawing/2014/main" id="{5A052ED1-61A4-35DB-3D06-7F2E8F5E3ADD}"/>
              </a:ext>
            </a:extLst>
          </p:cNvPr>
          <p:cNvSpPr txBox="1"/>
          <p:nvPr/>
        </p:nvSpPr>
        <p:spPr>
          <a:xfrm>
            <a:off x="6530283" y="2040235"/>
            <a:ext cx="4745254" cy="34778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kern="0" spc="-100" dirty="0">
                <a:solidFill>
                  <a:schemeClr val="dk1"/>
                </a:solidFill>
                <a:latin typeface="Roboto"/>
                <a:ea typeface="Roboto"/>
                <a:cs typeface="Roboto"/>
              </a:rPr>
              <a:t>Art. 18….Los créditos académicos estiman el volumen de trabajo de los estudiantes a partir de los resultados del aprendizaje.</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kern="0" spc="-100" dirty="0">
                <a:solidFill>
                  <a:schemeClr val="dk1"/>
                </a:solidFill>
                <a:latin typeface="Roboto"/>
                <a:ea typeface="Roboto"/>
                <a:cs typeface="Roboto"/>
              </a:rPr>
              <a:t>Art. 19. El crédito académico corresponderá a 25 horas de trabajo del estudiante entre horas lectivas y horas autónomas de trabajo. Los créditos académicos estarán regidos por el Reglamento de esta Ley, el Instructivo de Créditos Académicos y por las normativas internas de las Instituciones de Educación Superior.</a:t>
            </a:r>
          </a:p>
        </p:txBody>
      </p:sp>
      <p:sp>
        <p:nvSpPr>
          <p:cNvPr id="16" name="CuadroTexto 15">
            <a:extLst>
              <a:ext uri="{FF2B5EF4-FFF2-40B4-BE49-F238E27FC236}">
                <a16:creationId xmlns:a16="http://schemas.microsoft.com/office/drawing/2014/main" id="{5076826E-1A67-8F6B-0E51-CDAA0E1976A5}"/>
              </a:ext>
            </a:extLst>
          </p:cNvPr>
          <p:cNvSpPr txBox="1"/>
          <p:nvPr/>
        </p:nvSpPr>
        <p:spPr>
          <a:xfrm>
            <a:off x="6581376" y="5915244"/>
            <a:ext cx="4694161" cy="383182"/>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Propuesta de Ley de Educación Superior. Asamblea Legislativa de la República de El Salvador</a:t>
            </a:r>
            <a:endParaRPr kumimoji="0" lang="es-MX"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9" name="CuadroTexto 18">
            <a:extLst>
              <a:ext uri="{FF2B5EF4-FFF2-40B4-BE49-F238E27FC236}">
                <a16:creationId xmlns:a16="http://schemas.microsoft.com/office/drawing/2014/main" id="{DCC14868-D1FD-454E-E659-B66B29726BA8}"/>
              </a:ext>
            </a:extLst>
          </p:cNvPr>
          <p:cNvSpPr txBox="1"/>
          <p:nvPr/>
        </p:nvSpPr>
        <p:spPr>
          <a:xfrm>
            <a:off x="595847" y="2056490"/>
            <a:ext cx="4744800" cy="4401205"/>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kern="0" spc="-100" dirty="0">
                <a:solidFill>
                  <a:schemeClr val="dk1"/>
                </a:solidFill>
                <a:latin typeface="Roboto"/>
                <a:ea typeface="Roboto"/>
                <a:cs typeface="Roboto"/>
              </a:rPr>
              <a:t>Es la carga académica de cada materia, asignatura, módulo o unidad de aprendizaje,  tomando en cuenta las horas de clase, los laboratorios, las prácticas, discusiones y cualquier otra actividad académica establecida en el respectivo plan y programa de estudios. Cada Unidad Valorativa equivaldrá como mínimo a veinte horas de trabajo del estudiante, atendidas por un profesor, en un ciclo de dieciséis semanas entendiéndose la hora académica de cincuenta minutos.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000" kern="0" spc="-100" dirty="0">
              <a:solidFill>
                <a:schemeClr val="dk1"/>
              </a:solidFill>
              <a:latin typeface="Roboto"/>
              <a:ea typeface="Roboto"/>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000" kern="0" spc="-100" dirty="0">
              <a:solidFill>
                <a:schemeClr val="dk1"/>
              </a:solidFill>
              <a:latin typeface="Roboto"/>
              <a:ea typeface="Roboto"/>
              <a:cs typeface="Roboto"/>
            </a:endParaRPr>
          </a:p>
        </p:txBody>
      </p:sp>
      <p:sp>
        <p:nvSpPr>
          <p:cNvPr id="22" name="CuadroTexto 21">
            <a:extLst>
              <a:ext uri="{FF2B5EF4-FFF2-40B4-BE49-F238E27FC236}">
                <a16:creationId xmlns:a16="http://schemas.microsoft.com/office/drawing/2014/main" id="{C74BAB6D-13B3-4FF1-155B-0388957C5484}"/>
              </a:ext>
            </a:extLst>
          </p:cNvPr>
          <p:cNvSpPr txBox="1"/>
          <p:nvPr/>
        </p:nvSpPr>
        <p:spPr>
          <a:xfrm>
            <a:off x="646485" y="5915245"/>
            <a:ext cx="4694162" cy="819455"/>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Asamblea General Universitaria  de la Universidad De El Salvador (2003). </a:t>
            </a:r>
            <a:r>
              <a:rPr kumimoji="0" lang="es-E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Reglamento del Sistema de Unidades Valorativas y </a:t>
            </a:r>
            <a:r>
              <a:rPr lang="es-ES" sz="1050" dirty="0">
                <a:solidFill>
                  <a:prstClr val="black"/>
                </a:solidFill>
                <a:latin typeface="Roboto" panose="02000000000000000000" pitchFamily="2" charset="0"/>
                <a:ea typeface="Roboto" panose="02000000000000000000" pitchFamily="2" charset="0"/>
                <a:cs typeface="Roboto" panose="02000000000000000000" pitchFamily="2" charset="0"/>
              </a:rPr>
              <a:t>d</a:t>
            </a:r>
            <a:r>
              <a:rPr kumimoji="0" lang="es-E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e Coeficiente de Unidades de Mérito en la Universidad de El Salvador</a:t>
            </a:r>
            <a:r>
              <a:rPr kumimoji="0" lang="es-MX"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bachillerato universitario, licenciatura, maestría y doctorado. (2003). </a:t>
            </a:r>
            <a:r>
              <a:rPr kumimoji="0" lang="es-E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ACUERDO No. 45/2001-2003 (art. 3)</a:t>
            </a:r>
            <a:endParaRPr kumimoji="0" lang="es-MX"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6" name="Rectángulo 25">
            <a:extLst>
              <a:ext uri="{FF2B5EF4-FFF2-40B4-BE49-F238E27FC236}">
                <a16:creationId xmlns:a16="http://schemas.microsoft.com/office/drawing/2014/main" id="{AB1E67DD-5C6B-2C09-53A5-5BA719C24EB0}"/>
              </a:ext>
            </a:extLst>
          </p:cNvPr>
          <p:cNvSpPr/>
          <p:nvPr/>
        </p:nvSpPr>
        <p:spPr>
          <a:xfrm>
            <a:off x="2530549" y="1369976"/>
            <a:ext cx="1414130" cy="7990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3" name="Rectángulo 22">
            <a:extLst>
              <a:ext uri="{FF2B5EF4-FFF2-40B4-BE49-F238E27FC236}">
                <a16:creationId xmlns:a16="http://schemas.microsoft.com/office/drawing/2014/main" id="{BA324218-2628-F46E-F10B-CB780888DDBA}"/>
              </a:ext>
            </a:extLst>
          </p:cNvPr>
          <p:cNvSpPr/>
          <p:nvPr/>
        </p:nvSpPr>
        <p:spPr>
          <a:xfrm>
            <a:off x="11275537" y="936171"/>
            <a:ext cx="320616" cy="36586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0" name="Google Shape;760;p55">
            <a:extLst>
              <a:ext uri="{FF2B5EF4-FFF2-40B4-BE49-F238E27FC236}">
                <a16:creationId xmlns:a16="http://schemas.microsoft.com/office/drawing/2014/main" id="{B0FD511B-04CB-C4F1-0E75-87DF1496B966}"/>
              </a:ext>
            </a:extLst>
          </p:cNvPr>
          <p:cNvSpPr txBox="1">
            <a:spLocks/>
          </p:cNvSpPr>
          <p:nvPr/>
        </p:nvSpPr>
        <p:spPr>
          <a:xfrm>
            <a:off x="595846" y="1369976"/>
            <a:ext cx="4694162" cy="543884"/>
          </a:xfrm>
          <a:prstGeom prst="rect">
            <a:avLst/>
          </a:prstGeom>
          <a:solidFill>
            <a:srgbClr val="183660"/>
          </a:solidFill>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dirty="0">
                <a:solidFill>
                  <a:schemeClr val="bg1"/>
                </a:solidFill>
                <a:latin typeface="Roboto" panose="02000000000000000000" pitchFamily="2" charset="0"/>
                <a:ea typeface="Roboto" panose="02000000000000000000" pitchFamily="2" charset="0"/>
                <a:cs typeface="Roboto" panose="02000000000000000000" pitchFamily="2" charset="0"/>
              </a:rPr>
              <a:t>Unidad Valorativa (UV)</a:t>
            </a:r>
            <a:endParaRPr lang="es-CR" sz="2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4334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5209953" y="1828421"/>
            <a:ext cx="6326371" cy="3201157"/>
          </a:xfrm>
        </p:spPr>
        <p:txBody>
          <a:bodyPr spcFirstLastPara="1" wrap="square" lIns="121900" tIns="121900" rIns="121900" bIns="121900" anchor="ctr" anchorCtr="0">
            <a:normAutofit/>
          </a:bodyPr>
          <a:lstStyle/>
          <a:p>
            <a:r>
              <a:rPr lang="es-ES" sz="4267" dirty="0">
                <a:latin typeface="Roboto" panose="02000000000000000000" pitchFamily="2" charset="0"/>
                <a:ea typeface="Roboto" panose="02000000000000000000" pitchFamily="2" charset="0"/>
                <a:cs typeface="Roboto" panose="02000000000000000000" pitchFamily="2" charset="0"/>
              </a:rPr>
              <a:t>SISTEMA DE EDUCACIÓN SUPERIOR UNIVERSITARIA ESTATAL DE CR (SESUE)</a:t>
            </a:r>
          </a:p>
        </p:txBody>
      </p:sp>
      <p:sp>
        <p:nvSpPr>
          <p:cNvPr id="3" name="Google Shape;255;p34">
            <a:extLst>
              <a:ext uri="{FF2B5EF4-FFF2-40B4-BE49-F238E27FC236}">
                <a16:creationId xmlns:a16="http://schemas.microsoft.com/office/drawing/2014/main" id="{22ABA236-CB20-A2FC-B03B-6B13C2FBAE2A}"/>
              </a:ext>
            </a:extLst>
          </p:cNvPr>
          <p:cNvSpPr txBox="1">
            <a:spLocks/>
          </p:cNvSpPr>
          <p:nvPr/>
        </p:nvSpPr>
        <p:spPr>
          <a:xfrm>
            <a:off x="7184332" y="1553185"/>
            <a:ext cx="1700400" cy="507600"/>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7200" dirty="0">
                <a:latin typeface="Roboto" panose="02000000000000000000" pitchFamily="2" charset="0"/>
                <a:ea typeface="Roboto" panose="02000000000000000000" pitchFamily="2" charset="0"/>
                <a:cs typeface="Roboto" panose="02000000000000000000" pitchFamily="2" charset="0"/>
              </a:rPr>
              <a:t>01</a:t>
            </a:r>
          </a:p>
        </p:txBody>
      </p:sp>
    </p:spTree>
    <p:extLst>
      <p:ext uri="{BB962C8B-B14F-4D97-AF65-F5344CB8AC3E}">
        <p14:creationId xmlns:p14="http://schemas.microsoft.com/office/powerpoint/2010/main" val="2987948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60;p55">
            <a:extLst>
              <a:ext uri="{FF2B5EF4-FFF2-40B4-BE49-F238E27FC236}">
                <a16:creationId xmlns:a16="http://schemas.microsoft.com/office/drawing/2014/main" id="{557A1FBA-F897-4BFF-687C-EEEE859CB518}"/>
              </a:ext>
            </a:extLst>
          </p:cNvPr>
          <p:cNvSpPr txBox="1">
            <a:spLocks/>
          </p:cNvSpPr>
          <p:nvPr/>
        </p:nvSpPr>
        <p:spPr>
          <a:xfrm>
            <a:off x="2067339" y="625655"/>
            <a:ext cx="8050696" cy="1192512"/>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a:latin typeface="Roboto" panose="02000000000000000000" pitchFamily="2" charset="0"/>
                <a:ea typeface="Roboto" panose="02000000000000000000" pitchFamily="2" charset="0"/>
                <a:cs typeface="Roboto" panose="02000000000000000000" pitchFamily="2" charset="0"/>
              </a:rPr>
              <a:t>Elementos para valorar el crédito académico</a:t>
            </a:r>
            <a:endParaRPr lang="es-CR" dirty="0">
              <a:latin typeface="Roboto" panose="02000000000000000000" pitchFamily="2" charset="0"/>
              <a:ea typeface="Roboto" panose="02000000000000000000" pitchFamily="2" charset="0"/>
              <a:cs typeface="Roboto" panose="02000000000000000000" pitchFamily="2" charset="0"/>
            </a:endParaRPr>
          </a:p>
        </p:txBody>
      </p:sp>
      <p:grpSp>
        <p:nvGrpSpPr>
          <p:cNvPr id="5" name="Grupo 4">
            <a:extLst>
              <a:ext uri="{FF2B5EF4-FFF2-40B4-BE49-F238E27FC236}">
                <a16:creationId xmlns:a16="http://schemas.microsoft.com/office/drawing/2014/main" id="{025ABD5A-F153-0068-E4A1-467703FEA056}"/>
              </a:ext>
            </a:extLst>
          </p:cNvPr>
          <p:cNvGrpSpPr/>
          <p:nvPr/>
        </p:nvGrpSpPr>
        <p:grpSpPr>
          <a:xfrm>
            <a:off x="1643743" y="2173412"/>
            <a:ext cx="9372599" cy="4481968"/>
            <a:chOff x="1546461" y="2111427"/>
            <a:chExt cx="8812344" cy="4481968"/>
          </a:xfrm>
        </p:grpSpPr>
        <p:sp>
          <p:nvSpPr>
            <p:cNvPr id="3" name="Marcador de contenido 2">
              <a:extLst>
                <a:ext uri="{FF2B5EF4-FFF2-40B4-BE49-F238E27FC236}">
                  <a16:creationId xmlns:a16="http://schemas.microsoft.com/office/drawing/2014/main" id="{F6B4ED05-7736-5676-A74F-5DD2F06D6AFE}"/>
                </a:ext>
              </a:extLst>
            </p:cNvPr>
            <p:cNvSpPr txBox="1">
              <a:spLocks/>
            </p:cNvSpPr>
            <p:nvPr/>
          </p:nvSpPr>
          <p:spPr>
            <a:xfrm>
              <a:off x="1546461" y="2111427"/>
              <a:ext cx="3961198" cy="4481968"/>
            </a:xfrm>
            <a:prstGeom prst="rect">
              <a:avLst/>
            </a:prstGeom>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800"/>
                </a:spcAft>
                <a:buSzPct val="15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Integralidad del currículum universitario</a:t>
              </a:r>
            </a:p>
            <a:p>
              <a:pPr>
                <a:lnSpc>
                  <a:spcPct val="100000"/>
                </a:lnSpc>
                <a:spcBef>
                  <a:spcPts val="0"/>
                </a:spcBef>
                <a:spcAft>
                  <a:spcPts val="1800"/>
                </a:spcAft>
                <a:buSzPct val="15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Perfil de egreso</a:t>
              </a:r>
            </a:p>
            <a:p>
              <a:pPr>
                <a:lnSpc>
                  <a:spcPct val="100000"/>
                </a:lnSpc>
                <a:spcBef>
                  <a:spcPts val="0"/>
                </a:spcBef>
                <a:spcAft>
                  <a:spcPts val="1800"/>
                </a:spcAft>
                <a:buSzPct val="15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Tipos de estudiantes (características y contexto)</a:t>
              </a:r>
            </a:p>
            <a:p>
              <a:pPr>
                <a:lnSpc>
                  <a:spcPct val="100000"/>
                </a:lnSpc>
                <a:spcBef>
                  <a:spcPts val="0"/>
                </a:spcBef>
                <a:spcAft>
                  <a:spcPts val="1800"/>
                </a:spcAft>
                <a:buSzPct val="15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Naturaleza del curso (teórica, teórica-práctica, práctica)</a:t>
              </a:r>
            </a:p>
            <a:p>
              <a:pPr>
                <a:lnSpc>
                  <a:spcPct val="150000"/>
                </a:lnSpc>
                <a:spcBef>
                  <a:spcPts val="0"/>
                </a:spcBef>
                <a:spcAft>
                  <a:spcPts val="1800"/>
                </a:spcAft>
                <a:buSzPct val="15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Objetivos o propósitos</a:t>
              </a:r>
            </a:p>
            <a:p>
              <a:pPr>
                <a:lnSpc>
                  <a:spcPct val="100000"/>
                </a:lnSpc>
                <a:spcBef>
                  <a:spcPts val="0"/>
                </a:spcBef>
                <a:spcAft>
                  <a:spcPts val="1800"/>
                </a:spcAft>
                <a:buSzPct val="15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Contenidos (áreas disciplinarias) y distribución (dosificación)</a:t>
              </a:r>
            </a:p>
            <a:p>
              <a:endParaRPr lang="es-ES" sz="2000" dirty="0">
                <a:solidFill>
                  <a:schemeClr val="accent6">
                    <a:lumMod val="75000"/>
                  </a:schemeClr>
                </a:solidFill>
              </a:endParaRPr>
            </a:p>
          </p:txBody>
        </p:sp>
        <p:sp>
          <p:nvSpPr>
            <p:cNvPr id="4" name="Marcador de contenido 2">
              <a:extLst>
                <a:ext uri="{FF2B5EF4-FFF2-40B4-BE49-F238E27FC236}">
                  <a16:creationId xmlns:a16="http://schemas.microsoft.com/office/drawing/2014/main" id="{E24B837E-B0FF-563C-6282-AA65D906A112}"/>
                </a:ext>
              </a:extLst>
            </p:cNvPr>
            <p:cNvSpPr txBox="1">
              <a:spLocks/>
            </p:cNvSpPr>
            <p:nvPr/>
          </p:nvSpPr>
          <p:spPr>
            <a:xfrm>
              <a:off x="6262853" y="2111427"/>
              <a:ext cx="4095952" cy="4481968"/>
            </a:xfrm>
            <a:prstGeom prst="rect">
              <a:avLst/>
            </a:prstGeom>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800"/>
                </a:spcAft>
                <a:buSzPct val="15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Estrategia metodológica (mediación)</a:t>
              </a:r>
            </a:p>
            <a:p>
              <a:pPr>
                <a:lnSpc>
                  <a:spcPct val="100000"/>
                </a:lnSpc>
                <a:spcBef>
                  <a:spcPts val="0"/>
                </a:spcBef>
                <a:spcAft>
                  <a:spcPts val="1800"/>
                </a:spcAft>
                <a:buSzPct val="15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Estrategia y actividades evaluativas</a:t>
              </a:r>
            </a:p>
            <a:p>
              <a:pPr>
                <a:lnSpc>
                  <a:spcPct val="100000"/>
                </a:lnSpc>
                <a:spcBef>
                  <a:spcPts val="0"/>
                </a:spcBef>
                <a:spcAft>
                  <a:spcPts val="1800"/>
                </a:spcAft>
                <a:buSzPct val="15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Complejidad de las actividades, tareas y proyectos</a:t>
              </a:r>
            </a:p>
            <a:p>
              <a:pPr>
                <a:lnSpc>
                  <a:spcPct val="100000"/>
                </a:lnSpc>
                <a:spcBef>
                  <a:spcPts val="0"/>
                </a:spcBef>
                <a:spcAft>
                  <a:spcPts val="1800"/>
                </a:spcAft>
                <a:buSzPct val="15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Importancia del tema (relevancia)</a:t>
              </a:r>
            </a:p>
            <a:p>
              <a:pPr>
                <a:lnSpc>
                  <a:spcPct val="150000"/>
                </a:lnSpc>
                <a:spcBef>
                  <a:spcPts val="0"/>
                </a:spcBef>
                <a:spcAft>
                  <a:spcPts val="1800"/>
                </a:spcAft>
                <a:buSzPct val="15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Profundidad de la temática</a:t>
              </a:r>
            </a:p>
            <a:p>
              <a:endParaRPr lang="es-ES" sz="2000" dirty="0"/>
            </a:p>
            <a:p>
              <a:endParaRPr lang="es-ES" sz="2000" dirty="0">
                <a:solidFill>
                  <a:schemeClr val="accent6">
                    <a:lumMod val="75000"/>
                  </a:schemeClr>
                </a:solidFill>
              </a:endParaRPr>
            </a:p>
            <a:p>
              <a:endParaRPr lang="es-ES" sz="2000" dirty="0">
                <a:solidFill>
                  <a:schemeClr val="accent6">
                    <a:lumMod val="75000"/>
                  </a:schemeClr>
                </a:solidFill>
              </a:endParaRPr>
            </a:p>
          </p:txBody>
        </p:sp>
      </p:grpSp>
      <p:sp>
        <p:nvSpPr>
          <p:cNvPr id="9" name="Marcador de contenido 2">
            <a:extLst>
              <a:ext uri="{FF2B5EF4-FFF2-40B4-BE49-F238E27FC236}">
                <a16:creationId xmlns:a16="http://schemas.microsoft.com/office/drawing/2014/main" id="{9A85DF65-7F05-B749-3923-779A4C586359}"/>
              </a:ext>
            </a:extLst>
          </p:cNvPr>
          <p:cNvSpPr txBox="1">
            <a:spLocks/>
          </p:cNvSpPr>
          <p:nvPr/>
        </p:nvSpPr>
        <p:spPr>
          <a:xfrm>
            <a:off x="5801105" y="6527222"/>
            <a:ext cx="6504736" cy="25631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200" dirty="0">
                <a:solidFill>
                  <a:srgbClr val="183660"/>
                </a:solidFill>
                <a:latin typeface="Roboto" panose="02000000000000000000" pitchFamily="2" charset="0"/>
                <a:ea typeface="Roboto" panose="02000000000000000000" pitchFamily="2" charset="0"/>
                <a:cs typeface="Roboto" panose="02000000000000000000" pitchFamily="2" charset="0"/>
              </a:rPr>
              <a:t>* Para cursos virtuales: </a:t>
            </a:r>
            <a:r>
              <a:rPr lang="es-ES" sz="1200" dirty="0">
                <a:solidFill>
                  <a:srgbClr val="18366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https://dedv.unan.edu.ni/estimacion-dedicacion-al-curso/</a:t>
            </a:r>
            <a:endParaRPr lang="es-ES" sz="1200" dirty="0">
              <a:solidFill>
                <a:srgbClr val="183660"/>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s-ES" sz="1200" dirty="0">
              <a:solidFill>
                <a:srgbClr val="18366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73685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0;p55">
            <a:extLst>
              <a:ext uri="{FF2B5EF4-FFF2-40B4-BE49-F238E27FC236}">
                <a16:creationId xmlns:a16="http://schemas.microsoft.com/office/drawing/2014/main" id="{5BC81DBE-BE67-58A3-9F05-DF8DB46771F9}"/>
              </a:ext>
            </a:extLst>
          </p:cNvPr>
          <p:cNvSpPr txBox="1">
            <a:spLocks/>
          </p:cNvSpPr>
          <p:nvPr/>
        </p:nvSpPr>
        <p:spPr>
          <a:xfrm>
            <a:off x="2240089" y="492187"/>
            <a:ext cx="8050696" cy="763588"/>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a:latin typeface="Roboto" panose="02000000000000000000" pitchFamily="2" charset="0"/>
                <a:ea typeface="Roboto" panose="02000000000000000000" pitchFamily="2" charset="0"/>
                <a:cs typeface="Roboto" panose="02000000000000000000" pitchFamily="2" charset="0"/>
              </a:rPr>
              <a:t>Retos y oportunidades</a:t>
            </a:r>
            <a:endParaRPr lang="es-CR" dirty="0">
              <a:latin typeface="Roboto" panose="02000000000000000000" pitchFamily="2" charset="0"/>
              <a:ea typeface="Roboto" panose="02000000000000000000" pitchFamily="2" charset="0"/>
              <a:cs typeface="Roboto" panose="02000000000000000000" pitchFamily="2" charset="0"/>
            </a:endParaRPr>
          </a:p>
        </p:txBody>
      </p:sp>
      <p:grpSp>
        <p:nvGrpSpPr>
          <p:cNvPr id="2" name="Grupo 1">
            <a:extLst>
              <a:ext uri="{FF2B5EF4-FFF2-40B4-BE49-F238E27FC236}">
                <a16:creationId xmlns:a16="http://schemas.microsoft.com/office/drawing/2014/main" id="{7F0C2C6C-A669-F72B-F35F-A4BAA25CE7CD}"/>
              </a:ext>
            </a:extLst>
          </p:cNvPr>
          <p:cNvGrpSpPr/>
          <p:nvPr/>
        </p:nvGrpSpPr>
        <p:grpSpPr>
          <a:xfrm>
            <a:off x="1201643" y="1420720"/>
            <a:ext cx="9788713" cy="5801815"/>
            <a:chOff x="1325600" y="1843022"/>
            <a:chExt cx="9788713" cy="5801815"/>
          </a:xfrm>
        </p:grpSpPr>
        <p:sp>
          <p:nvSpPr>
            <p:cNvPr id="17" name="CuadroTexto 16">
              <a:extLst>
                <a:ext uri="{FF2B5EF4-FFF2-40B4-BE49-F238E27FC236}">
                  <a16:creationId xmlns:a16="http://schemas.microsoft.com/office/drawing/2014/main" id="{B2F964FA-3973-5507-61C4-56CD511D96FD}"/>
                </a:ext>
              </a:extLst>
            </p:cNvPr>
            <p:cNvSpPr txBox="1"/>
            <p:nvPr/>
          </p:nvSpPr>
          <p:spPr>
            <a:xfrm>
              <a:off x="1325601" y="2474191"/>
              <a:ext cx="4744800" cy="4426853"/>
            </a:xfrm>
            <a:prstGeom prst="rect">
              <a:avLst/>
            </a:prstGeom>
            <a:noFill/>
          </p:spPr>
          <p:txBody>
            <a:bodyPr wrap="square">
              <a:spAutoFit/>
            </a:bodyPr>
            <a:lstStyle/>
            <a:p>
              <a:pPr marL="446088" indent="-446088">
                <a:spcAft>
                  <a:spcPts val="1000"/>
                </a:spcAft>
                <a:buSzPct val="20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No se trata de un proceso individual sino de un proceso institucional. </a:t>
              </a:r>
            </a:p>
            <a:p>
              <a:pPr marL="446088" indent="-446088">
                <a:spcAft>
                  <a:spcPts val="1000"/>
                </a:spcAft>
                <a:buSzPct val="20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Tener dos normativas activas requiere ajustes.</a:t>
              </a:r>
            </a:p>
            <a:p>
              <a:pPr marL="446088" indent="-446088">
                <a:spcAft>
                  <a:spcPts val="1000"/>
                </a:spcAft>
                <a:buSzPct val="200000"/>
                <a:buBlip>
                  <a:blip r:embed="rId2"/>
                </a:buBlip>
              </a:pPr>
              <a:r>
                <a:rPr lang="es-CR" sz="2000" dirty="0">
                  <a:latin typeface="Roboto" panose="02000000000000000000" pitchFamily="2" charset="0"/>
                  <a:ea typeface="Roboto" panose="02000000000000000000" pitchFamily="2" charset="0"/>
                  <a:cs typeface="Roboto" panose="02000000000000000000" pitchFamily="2" charset="0"/>
                </a:rPr>
                <a:t>Complejidad de análisis en la dinámica de los cursos.</a:t>
              </a:r>
            </a:p>
            <a:p>
              <a:pPr marL="446088" indent="-446088">
                <a:spcAft>
                  <a:spcPts val="1000"/>
                </a:spcAft>
                <a:buSzPct val="20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Modalidades de la oferta: presencial, híbrido, virtual, otros. </a:t>
              </a:r>
            </a:p>
            <a:p>
              <a:pPr marL="446088" indent="-446088">
                <a:spcAft>
                  <a:spcPts val="1000"/>
                </a:spcAft>
                <a:buSzPct val="20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Riesgo de homogenización de todos los estudiantes.</a:t>
              </a:r>
            </a:p>
            <a:p>
              <a:pPr marL="446088" indent="-446088">
                <a:spcAft>
                  <a:spcPts val="1000"/>
                </a:spcAft>
                <a:buSzPct val="20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Complejidad de ajustarse a los períodos.</a:t>
              </a:r>
            </a:p>
          </p:txBody>
        </p:sp>
        <p:sp>
          <p:nvSpPr>
            <p:cNvPr id="18" name="CuadroTexto 17">
              <a:extLst>
                <a:ext uri="{FF2B5EF4-FFF2-40B4-BE49-F238E27FC236}">
                  <a16:creationId xmlns:a16="http://schemas.microsoft.com/office/drawing/2014/main" id="{21CD7559-D5C7-0AE8-88EE-BE3A7A203FFE}"/>
                </a:ext>
              </a:extLst>
            </p:cNvPr>
            <p:cNvSpPr txBox="1"/>
            <p:nvPr/>
          </p:nvSpPr>
          <p:spPr>
            <a:xfrm>
              <a:off x="6572515" y="2474191"/>
              <a:ext cx="4541798" cy="5170646"/>
            </a:xfrm>
            <a:prstGeom prst="rect">
              <a:avLst/>
            </a:prstGeom>
            <a:noFill/>
          </p:spPr>
          <p:txBody>
            <a:bodyPr wrap="square">
              <a:spAutoFit/>
            </a:bodyPr>
            <a:lstStyle>
              <a:defPPr>
                <a:defRPr lang="es-CR"/>
              </a:defPPr>
              <a:lvl1pPr marL="446088" indent="-446088">
                <a:spcAft>
                  <a:spcPts val="2000"/>
                </a:spcAft>
                <a:buSzPct val="200000"/>
                <a:buBlip>
                  <a:blip r:embed="rId2"/>
                </a:buBlip>
                <a:defRPr sz="2000">
                  <a:latin typeface="Roboto" panose="02000000000000000000" pitchFamily="2" charset="0"/>
                  <a:ea typeface="Roboto" panose="02000000000000000000" pitchFamily="2" charset="0"/>
                  <a:cs typeface="Roboto" panose="02000000000000000000" pitchFamily="2" charset="0"/>
                </a:defRPr>
              </a:lvl1pPr>
            </a:lstStyle>
            <a:p>
              <a:pPr>
                <a:spcAft>
                  <a:spcPts val="1000"/>
                </a:spcAft>
              </a:pPr>
              <a:r>
                <a:rPr lang="es-ES" dirty="0"/>
                <a:t>Es posible dar al crédito funciones que van más allá de lo académico, pero no debe ser su fin último. </a:t>
              </a:r>
            </a:p>
            <a:p>
              <a:pPr>
                <a:spcAft>
                  <a:spcPts val="1000"/>
                </a:spcAft>
              </a:pPr>
              <a:r>
                <a:rPr lang="es-ES" dirty="0"/>
                <a:t>Riesgo de desarticular los cursos del proyecto educativo integral de la carrera.</a:t>
              </a:r>
            </a:p>
            <a:p>
              <a:pPr>
                <a:spcAft>
                  <a:spcPts val="1000"/>
                </a:spcAft>
              </a:pPr>
              <a:r>
                <a:rPr lang="es-CR" dirty="0"/>
                <a:t>Asegurar que no existan diferencias entre las diferentes carreras del sistema.</a:t>
              </a:r>
            </a:p>
            <a:p>
              <a:pPr>
                <a:spcAft>
                  <a:spcPts val="1000"/>
                </a:spcAft>
              </a:pPr>
              <a:r>
                <a:rPr lang="es-CR" dirty="0"/>
                <a:t>Falta de guía que derive en cálculos arbitrarios.</a:t>
              </a:r>
            </a:p>
            <a:p>
              <a:pPr>
                <a:spcAft>
                  <a:spcPts val="1000"/>
                </a:spcAft>
              </a:pPr>
              <a:r>
                <a:rPr lang="es-CR" sz="2000" dirty="0">
                  <a:latin typeface="Roboto" panose="02000000000000000000" pitchFamily="2" charset="0"/>
                  <a:ea typeface="Roboto" panose="02000000000000000000" pitchFamily="2" charset="0"/>
                  <a:cs typeface="Roboto" panose="02000000000000000000" pitchFamily="2" charset="0"/>
                </a:rPr>
                <a:t>Riesgo de subvalorar por topes en niveles.</a:t>
              </a:r>
            </a:p>
            <a:p>
              <a:pPr>
                <a:spcAft>
                  <a:spcPts val="1000"/>
                </a:spcAft>
              </a:pPr>
              <a:endParaRPr lang="es-ES" dirty="0"/>
            </a:p>
          </p:txBody>
        </p:sp>
        <p:sp>
          <p:nvSpPr>
            <p:cNvPr id="19" name="Google Shape;760;p55">
              <a:extLst>
                <a:ext uri="{FF2B5EF4-FFF2-40B4-BE49-F238E27FC236}">
                  <a16:creationId xmlns:a16="http://schemas.microsoft.com/office/drawing/2014/main" id="{8A94A245-A7AE-6591-A98F-36A0B15A67B6}"/>
                </a:ext>
              </a:extLst>
            </p:cNvPr>
            <p:cNvSpPr txBox="1">
              <a:spLocks/>
            </p:cNvSpPr>
            <p:nvPr/>
          </p:nvSpPr>
          <p:spPr>
            <a:xfrm>
              <a:off x="1325600" y="1843022"/>
              <a:ext cx="9788713" cy="543884"/>
            </a:xfrm>
            <a:prstGeom prst="rect">
              <a:avLst/>
            </a:prstGeom>
            <a:solidFill>
              <a:srgbClr val="183660"/>
            </a:solidFill>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dirty="0">
                  <a:solidFill>
                    <a:schemeClr val="bg1"/>
                  </a:solidFill>
                  <a:latin typeface="Roboto" panose="02000000000000000000" pitchFamily="2" charset="0"/>
                  <a:ea typeface="Roboto" panose="02000000000000000000" pitchFamily="2" charset="0"/>
                  <a:cs typeface="Roboto" panose="02000000000000000000" pitchFamily="2" charset="0"/>
                </a:rPr>
                <a:t>Consideraciones y retos</a:t>
              </a:r>
              <a:endParaRPr lang="es-CR" sz="2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cxnSp>
        <p:nvCxnSpPr>
          <p:cNvPr id="3" name="Conector recto 2">
            <a:extLst>
              <a:ext uri="{FF2B5EF4-FFF2-40B4-BE49-F238E27FC236}">
                <a16:creationId xmlns:a16="http://schemas.microsoft.com/office/drawing/2014/main" id="{D893FBCF-1C84-EEBA-A4E7-92C0337D34F3}"/>
              </a:ext>
            </a:extLst>
          </p:cNvPr>
          <p:cNvCxnSpPr/>
          <p:nvPr/>
        </p:nvCxnSpPr>
        <p:spPr>
          <a:xfrm>
            <a:off x="5946444" y="2198914"/>
            <a:ext cx="0" cy="4245429"/>
          </a:xfrm>
          <a:prstGeom prst="line">
            <a:avLst/>
          </a:prstGeom>
          <a:ln w="66675">
            <a:solidFill>
              <a:srgbClr val="183660"/>
            </a:solidFill>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B75B7D60-6B9F-B752-40AF-B389C913C79C}"/>
              </a:ext>
            </a:extLst>
          </p:cNvPr>
          <p:cNvSpPr/>
          <p:nvPr/>
        </p:nvSpPr>
        <p:spPr>
          <a:xfrm>
            <a:off x="653143" y="2754086"/>
            <a:ext cx="239486" cy="3526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Rectángulo 5">
            <a:extLst>
              <a:ext uri="{FF2B5EF4-FFF2-40B4-BE49-F238E27FC236}">
                <a16:creationId xmlns:a16="http://schemas.microsoft.com/office/drawing/2014/main" id="{CE206756-E438-BBC7-B348-4E87F71C1C51}"/>
              </a:ext>
            </a:extLst>
          </p:cNvPr>
          <p:cNvSpPr/>
          <p:nvPr/>
        </p:nvSpPr>
        <p:spPr>
          <a:xfrm>
            <a:off x="11419114" y="1066343"/>
            <a:ext cx="239486" cy="3526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4116422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0;p55">
            <a:extLst>
              <a:ext uri="{FF2B5EF4-FFF2-40B4-BE49-F238E27FC236}">
                <a16:creationId xmlns:a16="http://schemas.microsoft.com/office/drawing/2014/main" id="{5BC81DBE-BE67-58A3-9F05-DF8DB46771F9}"/>
              </a:ext>
            </a:extLst>
          </p:cNvPr>
          <p:cNvSpPr txBox="1">
            <a:spLocks/>
          </p:cNvSpPr>
          <p:nvPr/>
        </p:nvSpPr>
        <p:spPr>
          <a:xfrm>
            <a:off x="2240089" y="492187"/>
            <a:ext cx="8050696" cy="763588"/>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a:latin typeface="Roboto" panose="02000000000000000000" pitchFamily="2" charset="0"/>
                <a:ea typeface="Roboto" panose="02000000000000000000" pitchFamily="2" charset="0"/>
                <a:cs typeface="Roboto" panose="02000000000000000000" pitchFamily="2" charset="0"/>
              </a:rPr>
              <a:t>Retos y oportunidades</a:t>
            </a:r>
            <a:endParaRPr lang="es-CR" dirty="0">
              <a:latin typeface="Roboto" panose="02000000000000000000" pitchFamily="2" charset="0"/>
              <a:ea typeface="Roboto" panose="02000000000000000000" pitchFamily="2" charset="0"/>
              <a:cs typeface="Roboto" panose="02000000000000000000" pitchFamily="2" charset="0"/>
            </a:endParaRPr>
          </a:p>
        </p:txBody>
      </p:sp>
      <p:sp>
        <p:nvSpPr>
          <p:cNvPr id="17" name="CuadroTexto 16">
            <a:extLst>
              <a:ext uri="{FF2B5EF4-FFF2-40B4-BE49-F238E27FC236}">
                <a16:creationId xmlns:a16="http://schemas.microsoft.com/office/drawing/2014/main" id="{B2F964FA-3973-5507-61C4-56CD511D96FD}"/>
              </a:ext>
            </a:extLst>
          </p:cNvPr>
          <p:cNvSpPr txBox="1"/>
          <p:nvPr/>
        </p:nvSpPr>
        <p:spPr>
          <a:xfrm>
            <a:off x="1201644" y="2049646"/>
            <a:ext cx="4744800" cy="3642023"/>
          </a:xfrm>
          <a:prstGeom prst="rect">
            <a:avLst/>
          </a:prstGeom>
          <a:noFill/>
        </p:spPr>
        <p:txBody>
          <a:bodyPr wrap="square">
            <a:spAutoFit/>
          </a:bodyPr>
          <a:lstStyle/>
          <a:p>
            <a:pPr marL="446088" indent="-446088">
              <a:lnSpc>
                <a:spcPct val="90000"/>
              </a:lnSpc>
              <a:spcAft>
                <a:spcPts val="2000"/>
              </a:spcAft>
              <a:buSzPct val="20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Metodología centrada en el estudiante.</a:t>
            </a:r>
          </a:p>
          <a:p>
            <a:pPr marL="446088" indent="-446088">
              <a:lnSpc>
                <a:spcPct val="90000"/>
              </a:lnSpc>
              <a:spcAft>
                <a:spcPts val="2000"/>
              </a:spcAft>
              <a:buSzPct val="20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Propiciar la movilidad entre universidades. </a:t>
            </a:r>
          </a:p>
          <a:p>
            <a:pPr marL="446088" indent="-446088">
              <a:spcAft>
                <a:spcPts val="2000"/>
              </a:spcAft>
              <a:buSzPct val="20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Procesos de internacionalización.</a:t>
            </a:r>
          </a:p>
          <a:p>
            <a:pPr marL="446088" indent="-446088">
              <a:lnSpc>
                <a:spcPct val="90000"/>
              </a:lnSpc>
              <a:spcAft>
                <a:spcPts val="2000"/>
              </a:spcAft>
              <a:buSzPct val="200000"/>
              <a:buBlip>
                <a:blip r:embed="rId2"/>
              </a:buBlip>
            </a:pPr>
            <a:r>
              <a:rPr lang="es-ES" sz="2000" dirty="0">
                <a:latin typeface="Roboto" panose="02000000000000000000" pitchFamily="2" charset="0"/>
                <a:ea typeface="Roboto" panose="02000000000000000000" pitchFamily="2" charset="0"/>
                <a:cs typeface="Roboto" panose="02000000000000000000" pitchFamily="2" charset="0"/>
              </a:rPr>
              <a:t>Diseño de estrategias de apoyo y </a:t>
            </a:r>
            <a:r>
              <a:rPr lang="es-ES" sz="2000" dirty="0" err="1">
                <a:latin typeface="Roboto" panose="02000000000000000000" pitchFamily="2" charset="0"/>
                <a:ea typeface="Roboto" panose="02000000000000000000" pitchFamily="2" charset="0"/>
                <a:cs typeface="Roboto" panose="02000000000000000000" pitchFamily="2" charset="0"/>
              </a:rPr>
              <a:t>co-curriculares</a:t>
            </a:r>
            <a:r>
              <a:rPr lang="es-ES" sz="2000" dirty="0">
                <a:latin typeface="Roboto" panose="02000000000000000000" pitchFamily="2" charset="0"/>
                <a:ea typeface="Roboto" panose="02000000000000000000" pitchFamily="2" charset="0"/>
                <a:cs typeface="Roboto" panose="02000000000000000000" pitchFamily="2" charset="0"/>
              </a:rPr>
              <a:t>.</a:t>
            </a:r>
          </a:p>
          <a:p>
            <a:pPr marL="446088" indent="-446088">
              <a:lnSpc>
                <a:spcPct val="90000"/>
              </a:lnSpc>
              <a:spcAft>
                <a:spcPts val="2000"/>
              </a:spcAft>
              <a:buSzPct val="200000"/>
              <a:buBlip>
                <a:blip r:embed="rId2"/>
              </a:buBlip>
            </a:pPr>
            <a:r>
              <a:rPr lang="es-ES" sz="2000" dirty="0"/>
              <a:t>Mejora en las oportunidades laborales.</a:t>
            </a:r>
          </a:p>
        </p:txBody>
      </p:sp>
      <p:sp>
        <p:nvSpPr>
          <p:cNvPr id="18" name="CuadroTexto 17">
            <a:extLst>
              <a:ext uri="{FF2B5EF4-FFF2-40B4-BE49-F238E27FC236}">
                <a16:creationId xmlns:a16="http://schemas.microsoft.com/office/drawing/2014/main" id="{21CD7559-D5C7-0AE8-88EE-BE3A7A203FFE}"/>
              </a:ext>
            </a:extLst>
          </p:cNvPr>
          <p:cNvSpPr txBox="1"/>
          <p:nvPr/>
        </p:nvSpPr>
        <p:spPr>
          <a:xfrm>
            <a:off x="6448558" y="2049646"/>
            <a:ext cx="4744800" cy="2585323"/>
          </a:xfrm>
          <a:prstGeom prst="rect">
            <a:avLst/>
          </a:prstGeom>
          <a:noFill/>
        </p:spPr>
        <p:txBody>
          <a:bodyPr wrap="square">
            <a:spAutoFit/>
          </a:bodyPr>
          <a:lstStyle>
            <a:defPPr>
              <a:defRPr lang="es-CR"/>
            </a:defPPr>
            <a:lvl1pPr marL="446088" indent="-446088">
              <a:spcAft>
                <a:spcPts val="2000"/>
              </a:spcAft>
              <a:buSzPct val="200000"/>
              <a:buBlip>
                <a:blip r:embed="rId2"/>
              </a:buBlip>
              <a:defRPr sz="2000">
                <a:latin typeface="Roboto" panose="02000000000000000000" pitchFamily="2" charset="0"/>
                <a:ea typeface="Roboto" panose="02000000000000000000" pitchFamily="2" charset="0"/>
                <a:cs typeface="Roboto" panose="02000000000000000000" pitchFamily="2" charset="0"/>
              </a:defRPr>
            </a:lvl1pPr>
          </a:lstStyle>
          <a:p>
            <a:r>
              <a:rPr lang="es-ES" dirty="0"/>
              <a:t>Posicionamiento y reconocimiento.</a:t>
            </a:r>
          </a:p>
          <a:p>
            <a:pPr>
              <a:lnSpc>
                <a:spcPct val="90000"/>
              </a:lnSpc>
            </a:pPr>
            <a:r>
              <a:rPr lang="es-ES" dirty="0"/>
              <a:t>Mejora de los procesos de autoevaluación y acreditación.</a:t>
            </a:r>
          </a:p>
          <a:p>
            <a:pPr>
              <a:lnSpc>
                <a:spcPct val="90000"/>
              </a:lnSpc>
            </a:pPr>
            <a:r>
              <a:rPr lang="es-ES" dirty="0"/>
              <a:t>Impacto en indicadores académicos (deserción, eficiencia terminal).</a:t>
            </a:r>
          </a:p>
          <a:p>
            <a:r>
              <a:rPr lang="es-ES" dirty="0"/>
              <a:t>Flexibilidad en el plan de estudios.</a:t>
            </a:r>
          </a:p>
        </p:txBody>
      </p:sp>
      <p:sp>
        <p:nvSpPr>
          <p:cNvPr id="19" name="Google Shape;760;p55">
            <a:extLst>
              <a:ext uri="{FF2B5EF4-FFF2-40B4-BE49-F238E27FC236}">
                <a16:creationId xmlns:a16="http://schemas.microsoft.com/office/drawing/2014/main" id="{8A94A245-A7AE-6591-A98F-36A0B15A67B6}"/>
              </a:ext>
            </a:extLst>
          </p:cNvPr>
          <p:cNvSpPr txBox="1">
            <a:spLocks/>
          </p:cNvSpPr>
          <p:nvPr/>
        </p:nvSpPr>
        <p:spPr>
          <a:xfrm>
            <a:off x="1201643" y="1451139"/>
            <a:ext cx="9788713" cy="543884"/>
          </a:xfrm>
          <a:prstGeom prst="rect">
            <a:avLst/>
          </a:prstGeom>
          <a:solidFill>
            <a:srgbClr val="183660"/>
          </a:solidFill>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dirty="0">
                <a:solidFill>
                  <a:schemeClr val="bg1"/>
                </a:solidFill>
                <a:latin typeface="Roboto" panose="02000000000000000000" pitchFamily="2" charset="0"/>
                <a:ea typeface="Roboto" panose="02000000000000000000" pitchFamily="2" charset="0"/>
                <a:cs typeface="Roboto" panose="02000000000000000000" pitchFamily="2" charset="0"/>
              </a:rPr>
              <a:t>Oportunidades</a:t>
            </a:r>
            <a:endParaRPr lang="es-CR" sz="2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3" name="Conector recto 2">
            <a:extLst>
              <a:ext uri="{FF2B5EF4-FFF2-40B4-BE49-F238E27FC236}">
                <a16:creationId xmlns:a16="http://schemas.microsoft.com/office/drawing/2014/main" id="{D7D11B29-D13E-9721-1166-D4040D445DDC}"/>
              </a:ext>
            </a:extLst>
          </p:cNvPr>
          <p:cNvCxnSpPr/>
          <p:nvPr/>
        </p:nvCxnSpPr>
        <p:spPr>
          <a:xfrm>
            <a:off x="5946444" y="2198914"/>
            <a:ext cx="0" cy="4245429"/>
          </a:xfrm>
          <a:prstGeom prst="line">
            <a:avLst/>
          </a:prstGeom>
          <a:ln w="66675">
            <a:solidFill>
              <a:srgbClr val="183660"/>
            </a:solidFill>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7ED94198-0A82-D788-D290-7D343E55F4D0}"/>
              </a:ext>
            </a:extLst>
          </p:cNvPr>
          <p:cNvSpPr/>
          <p:nvPr/>
        </p:nvSpPr>
        <p:spPr>
          <a:xfrm>
            <a:off x="653143" y="2754086"/>
            <a:ext cx="239486" cy="3526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Rectángulo 5">
            <a:extLst>
              <a:ext uri="{FF2B5EF4-FFF2-40B4-BE49-F238E27FC236}">
                <a16:creationId xmlns:a16="http://schemas.microsoft.com/office/drawing/2014/main" id="{179D26D5-BAD0-ADD4-0D3D-2A86C17594CD}"/>
              </a:ext>
            </a:extLst>
          </p:cNvPr>
          <p:cNvSpPr/>
          <p:nvPr/>
        </p:nvSpPr>
        <p:spPr>
          <a:xfrm>
            <a:off x="11419114" y="1066343"/>
            <a:ext cx="239486" cy="3526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518948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D6ABE7D-8865-AC66-9B8D-D2E727D02538}"/>
              </a:ext>
            </a:extLst>
          </p:cNvPr>
          <p:cNvSpPr/>
          <p:nvPr/>
        </p:nvSpPr>
        <p:spPr>
          <a:xfrm>
            <a:off x="499730" y="997551"/>
            <a:ext cx="11270512" cy="56777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2" name="Tabla 5">
            <a:extLst>
              <a:ext uri="{FF2B5EF4-FFF2-40B4-BE49-F238E27FC236}">
                <a16:creationId xmlns:a16="http://schemas.microsoft.com/office/drawing/2014/main" id="{351BD483-2A1C-FFFE-CA79-479916150587}"/>
              </a:ext>
            </a:extLst>
          </p:cNvPr>
          <p:cNvGraphicFramePr>
            <a:graphicFrameLocks noGrp="1"/>
          </p:cNvGraphicFramePr>
          <p:nvPr>
            <p:extLst>
              <p:ext uri="{D42A27DB-BD31-4B8C-83A1-F6EECF244321}">
                <p14:modId xmlns:p14="http://schemas.microsoft.com/office/powerpoint/2010/main" val="294058583"/>
              </p:ext>
            </p:extLst>
          </p:nvPr>
        </p:nvGraphicFramePr>
        <p:xfrm>
          <a:off x="712381" y="2176489"/>
          <a:ext cx="10781414" cy="4620768"/>
        </p:xfrm>
        <a:graphic>
          <a:graphicData uri="http://schemas.openxmlformats.org/drawingml/2006/table">
            <a:tbl>
              <a:tblPr firstRow="1" bandRow="1">
                <a:tableStyleId>{7DF18680-E054-41AD-8BC1-D1AEF772440D}</a:tableStyleId>
              </a:tblPr>
              <a:tblGrid>
                <a:gridCol w="2156283">
                  <a:extLst>
                    <a:ext uri="{9D8B030D-6E8A-4147-A177-3AD203B41FA5}">
                      <a16:colId xmlns:a16="http://schemas.microsoft.com/office/drawing/2014/main" val="3342346211"/>
                    </a:ext>
                  </a:extLst>
                </a:gridCol>
                <a:gridCol w="2294714">
                  <a:extLst>
                    <a:ext uri="{9D8B030D-6E8A-4147-A177-3AD203B41FA5}">
                      <a16:colId xmlns:a16="http://schemas.microsoft.com/office/drawing/2014/main" val="2100819301"/>
                    </a:ext>
                  </a:extLst>
                </a:gridCol>
                <a:gridCol w="2215083">
                  <a:extLst>
                    <a:ext uri="{9D8B030D-6E8A-4147-A177-3AD203B41FA5}">
                      <a16:colId xmlns:a16="http://schemas.microsoft.com/office/drawing/2014/main" val="4009450973"/>
                    </a:ext>
                  </a:extLst>
                </a:gridCol>
                <a:gridCol w="2222534">
                  <a:extLst>
                    <a:ext uri="{9D8B030D-6E8A-4147-A177-3AD203B41FA5}">
                      <a16:colId xmlns:a16="http://schemas.microsoft.com/office/drawing/2014/main" val="781874242"/>
                    </a:ext>
                  </a:extLst>
                </a:gridCol>
                <a:gridCol w="1892800">
                  <a:extLst>
                    <a:ext uri="{9D8B030D-6E8A-4147-A177-3AD203B41FA5}">
                      <a16:colId xmlns:a16="http://schemas.microsoft.com/office/drawing/2014/main" val="696516942"/>
                    </a:ext>
                  </a:extLst>
                </a:gridCol>
              </a:tblGrid>
              <a:tr h="2327854">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s-ES" sz="2000" b="0" kern="1200" dirty="0">
                          <a:solidFill>
                            <a:schemeClr val="tx1"/>
                          </a:solidFill>
                          <a:latin typeface="Roboto" panose="02000000000000000000" pitchFamily="2" charset="0"/>
                          <a:ea typeface="Roboto" panose="02000000000000000000" pitchFamily="2" charset="0"/>
                          <a:cs typeface="Roboto" panose="02000000000000000000" pitchFamily="2" charset="0"/>
                        </a:rPr>
                        <a:t>Discusión y análisis académico permanente. </a:t>
                      </a:r>
                      <a:endParaRPr lang="en-US" sz="20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nSpc>
                          <a:spcPct val="90000"/>
                        </a:lnSpc>
                      </a:pPr>
                      <a:endParaRPr lang="es-CR" sz="20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s-ES" sz="2000" b="0" kern="1200" dirty="0">
                          <a:solidFill>
                            <a:schemeClr val="tx1"/>
                          </a:solidFill>
                          <a:latin typeface="Roboto" panose="02000000000000000000" pitchFamily="2" charset="0"/>
                          <a:ea typeface="Roboto" panose="02000000000000000000" pitchFamily="2" charset="0"/>
                          <a:cs typeface="Roboto" panose="02000000000000000000" pitchFamily="2" charset="0"/>
                        </a:rPr>
                        <a:t>Elaboración o análisis del instructivo de Créditos Académicos que se emitirá)</a:t>
                      </a:r>
                    </a:p>
                    <a:p>
                      <a:pPr marL="0" marR="0" lvl="0" indent="0" algn="l" defTabSz="914400" rtl="0" eaLnBrk="1" fontAlgn="auto" latinLnBrk="0" hangingPunct="1">
                        <a:lnSpc>
                          <a:spcPct val="90000"/>
                        </a:lnSpc>
                        <a:spcBef>
                          <a:spcPts val="0"/>
                        </a:spcBef>
                        <a:spcAft>
                          <a:spcPts val="0"/>
                        </a:spcAft>
                        <a:buClrTx/>
                        <a:buSzTx/>
                        <a:buFontTx/>
                        <a:buNone/>
                        <a:tabLst/>
                        <a:defRPr/>
                      </a:pPr>
                      <a:endParaRPr lang="es-ES" sz="20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lang="es-ES" sz="20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lang="es-ES" sz="20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ts val="0"/>
                        </a:spcBef>
                        <a:spcAft>
                          <a:spcPts val="1200"/>
                        </a:spcAft>
                        <a:buClrTx/>
                        <a:buSzTx/>
                        <a:buFontTx/>
                        <a:buNone/>
                        <a:tabLst/>
                        <a:defRPr/>
                      </a:pPr>
                      <a:endParaRPr lang="es-CR" sz="20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s-ES" sz="2000" b="0" kern="1200" dirty="0">
                          <a:solidFill>
                            <a:schemeClr val="tx1"/>
                          </a:solidFill>
                          <a:latin typeface="Roboto" panose="02000000000000000000" pitchFamily="2" charset="0"/>
                          <a:ea typeface="Roboto" panose="02000000000000000000" pitchFamily="2" charset="0"/>
                          <a:cs typeface="Roboto" panose="02000000000000000000" pitchFamily="2" charset="0"/>
                        </a:rPr>
                        <a:t>Asumir la transición </a:t>
                      </a:r>
                    </a:p>
                    <a:p>
                      <a:pPr marL="0" marR="0" lvl="0" indent="0" algn="l" defTabSz="914400" rtl="0" eaLnBrk="1" fontAlgn="auto" latinLnBrk="0" hangingPunct="1">
                        <a:lnSpc>
                          <a:spcPct val="90000"/>
                        </a:lnSpc>
                        <a:spcBef>
                          <a:spcPts val="0"/>
                        </a:spcBef>
                        <a:spcAft>
                          <a:spcPts val="0"/>
                        </a:spcAft>
                        <a:buClrTx/>
                        <a:buSzTx/>
                        <a:buFontTx/>
                        <a:buNone/>
                        <a:tabLst/>
                        <a:defRPr/>
                      </a:pPr>
                      <a:r>
                        <a:rPr lang="es-ES" sz="2000" b="0" kern="1200" dirty="0">
                          <a:solidFill>
                            <a:schemeClr val="tx1"/>
                          </a:solidFill>
                          <a:latin typeface="Roboto" panose="02000000000000000000" pitchFamily="2" charset="0"/>
                          <a:ea typeface="Roboto" panose="02000000000000000000" pitchFamily="2" charset="0"/>
                          <a:cs typeface="Roboto" panose="02000000000000000000" pitchFamily="2" charset="0"/>
                        </a:rPr>
                        <a:t>considerando aspectos de calidad </a:t>
                      </a:r>
                    </a:p>
                    <a:p>
                      <a:pPr marL="0" marR="0" lvl="0" indent="0" algn="l" defTabSz="914400" rtl="0" eaLnBrk="1" fontAlgn="auto" latinLnBrk="0" hangingPunct="1">
                        <a:lnSpc>
                          <a:spcPct val="90000"/>
                        </a:lnSpc>
                        <a:spcBef>
                          <a:spcPts val="0"/>
                        </a:spcBef>
                        <a:spcAft>
                          <a:spcPts val="0"/>
                        </a:spcAft>
                        <a:buClrTx/>
                        <a:buSzTx/>
                        <a:buFontTx/>
                        <a:buNone/>
                        <a:tabLst/>
                        <a:defRPr/>
                      </a:pPr>
                      <a:r>
                        <a:rPr lang="es-ES" sz="2000" b="0" kern="1200" dirty="0">
                          <a:solidFill>
                            <a:schemeClr val="tx1"/>
                          </a:solidFill>
                          <a:latin typeface="Roboto" panose="02000000000000000000" pitchFamily="2" charset="0"/>
                          <a:ea typeface="Roboto" panose="02000000000000000000" pitchFamily="2" charset="0"/>
                          <a:cs typeface="Roboto" panose="02000000000000000000" pitchFamily="2" charset="0"/>
                        </a:rPr>
                        <a:t>y de la población estudiantil.</a:t>
                      </a:r>
                      <a:endParaRPr lang="en-US" sz="20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s-ES" sz="2000" b="0" kern="1200" dirty="0">
                          <a:solidFill>
                            <a:schemeClr val="tx1"/>
                          </a:solidFill>
                          <a:latin typeface="Roboto" panose="02000000000000000000" pitchFamily="2" charset="0"/>
                          <a:ea typeface="Roboto" panose="02000000000000000000" pitchFamily="2" charset="0"/>
                          <a:cs typeface="Roboto" panose="02000000000000000000" pitchFamily="2" charset="0"/>
                        </a:rPr>
                        <a:t>Definir criterios y procedimientos para el reconocimiento de las asignaturas ya cursadas.</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8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s-CR" sz="2000" b="0" kern="1200" dirty="0">
                          <a:solidFill>
                            <a:schemeClr val="tx1"/>
                          </a:solidFill>
                          <a:latin typeface="Roboto" panose="02000000000000000000" pitchFamily="2" charset="0"/>
                          <a:ea typeface="Roboto" panose="02000000000000000000" pitchFamily="2" charset="0"/>
                          <a:cs typeface="Roboto" panose="02000000000000000000" pitchFamily="2" charset="0"/>
                        </a:rPr>
                        <a:t>Equivalencias entre sistemas valorativos y de crédito (por carrera).</a:t>
                      </a:r>
                      <a:r>
                        <a:rPr lang="es-ES" sz="2000" b="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endParaRPr lang="en-US" sz="20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8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oFill/>
                  </a:tcPr>
                </a:tc>
                <a:extLst>
                  <a:ext uri="{0D108BD9-81ED-4DB2-BD59-A6C34878D82A}">
                    <a16:rowId xmlns:a16="http://schemas.microsoft.com/office/drawing/2014/main" val="4000997944"/>
                  </a:ext>
                </a:extLst>
              </a:tr>
              <a:tr h="1663593">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s-ES" sz="2000" b="0" kern="1200" dirty="0">
                          <a:solidFill>
                            <a:schemeClr val="tx1"/>
                          </a:solidFill>
                          <a:latin typeface="Roboto" panose="02000000000000000000" pitchFamily="2" charset="0"/>
                          <a:ea typeface="Roboto" panose="02000000000000000000" pitchFamily="2" charset="0"/>
                          <a:cs typeface="Roboto" panose="02000000000000000000" pitchFamily="2" charset="0"/>
                        </a:rPr>
                        <a:t>Abordaje interdisciplinario (riesgos de manipulación del crédito).</a:t>
                      </a:r>
                      <a:endParaRPr lang="en-US" sz="20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s-ES" sz="2000" b="0" kern="1200" dirty="0">
                          <a:solidFill>
                            <a:schemeClr val="tx1"/>
                          </a:solidFill>
                          <a:latin typeface="Roboto" panose="02000000000000000000" pitchFamily="2" charset="0"/>
                          <a:ea typeface="Roboto" panose="02000000000000000000" pitchFamily="2" charset="0"/>
                          <a:cs typeface="Roboto" panose="02000000000000000000" pitchFamily="2" charset="0"/>
                        </a:rPr>
                        <a:t>Cronograma de rediseño con las unidades de</a:t>
                      </a:r>
                    </a:p>
                    <a:p>
                      <a:pPr marL="0" marR="0" lvl="0" indent="0" algn="l" defTabSz="914400" rtl="0" eaLnBrk="1" fontAlgn="auto" latinLnBrk="0" hangingPunct="1">
                        <a:lnSpc>
                          <a:spcPct val="90000"/>
                        </a:lnSpc>
                        <a:spcBef>
                          <a:spcPts val="0"/>
                        </a:spcBef>
                        <a:spcAft>
                          <a:spcPts val="0"/>
                        </a:spcAft>
                        <a:buClrTx/>
                        <a:buSzTx/>
                        <a:buFontTx/>
                        <a:buNone/>
                        <a:tabLst/>
                        <a:defRPr/>
                      </a:pPr>
                      <a:r>
                        <a:rPr lang="es-ES" sz="2000" b="0" kern="1200" dirty="0">
                          <a:solidFill>
                            <a:schemeClr val="tx1"/>
                          </a:solidFill>
                          <a:latin typeface="Roboto" panose="02000000000000000000" pitchFamily="2" charset="0"/>
                          <a:ea typeface="Roboto" panose="02000000000000000000" pitchFamily="2" charset="0"/>
                          <a:cs typeface="Roboto" panose="02000000000000000000" pitchFamily="2" charset="0"/>
                        </a:rPr>
                        <a:t>calidad y gestión curricular.</a:t>
                      </a:r>
                      <a:endParaRPr lang="es-CR" sz="20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s-ES" sz="2000" b="0" kern="1200" dirty="0">
                          <a:solidFill>
                            <a:schemeClr val="tx1"/>
                          </a:solidFill>
                          <a:latin typeface="Roboto" panose="02000000000000000000" pitchFamily="2" charset="0"/>
                          <a:ea typeface="Roboto" panose="02000000000000000000" pitchFamily="2" charset="0"/>
                          <a:cs typeface="Roboto" panose="02000000000000000000" pitchFamily="2" charset="0"/>
                        </a:rPr>
                        <a:t>Diseño de instrumentos </a:t>
                      </a:r>
                    </a:p>
                    <a:p>
                      <a:pPr marL="0" marR="0" lvl="0" indent="0" algn="l" defTabSz="914400" rtl="0" eaLnBrk="1" fontAlgn="auto" latinLnBrk="0" hangingPunct="1">
                        <a:lnSpc>
                          <a:spcPct val="90000"/>
                        </a:lnSpc>
                        <a:spcBef>
                          <a:spcPts val="0"/>
                        </a:spcBef>
                        <a:spcAft>
                          <a:spcPts val="0"/>
                        </a:spcAft>
                        <a:buClrTx/>
                        <a:buSzTx/>
                        <a:buFontTx/>
                        <a:buNone/>
                        <a:tabLst/>
                        <a:defRPr/>
                      </a:pPr>
                      <a:r>
                        <a:rPr lang="es-ES" sz="2000" b="0" kern="1200" dirty="0">
                          <a:solidFill>
                            <a:schemeClr val="tx1"/>
                          </a:solidFill>
                          <a:latin typeface="Roboto" panose="02000000000000000000" pitchFamily="2" charset="0"/>
                          <a:ea typeface="Roboto" panose="02000000000000000000" pitchFamily="2" charset="0"/>
                          <a:cs typeface="Roboto" panose="02000000000000000000" pitchFamily="2" charset="0"/>
                        </a:rPr>
                        <a:t>flexibles y claros. </a:t>
                      </a:r>
                      <a:endParaRPr lang="en-US" sz="20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s-ES" sz="2000" b="0" kern="1200" dirty="0">
                          <a:solidFill>
                            <a:schemeClr val="tx1"/>
                          </a:solidFill>
                          <a:latin typeface="Roboto" panose="02000000000000000000" pitchFamily="2" charset="0"/>
                          <a:ea typeface="Roboto" panose="02000000000000000000" pitchFamily="2" charset="0"/>
                          <a:cs typeface="Roboto" panose="02000000000000000000" pitchFamily="2" charset="0"/>
                        </a:rPr>
                        <a:t>Acompañamiento y entendimiento entre disciplinas, áreas y direcciones. </a:t>
                      </a:r>
                      <a:endParaRPr lang="en-US" sz="20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nSpc>
                          <a:spcPct val="90000"/>
                        </a:lnSpc>
                        <a:spcBef>
                          <a:spcPts val="600"/>
                        </a:spcBef>
                      </a:pPr>
                      <a:endParaRPr lang="es-CR" sz="18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oFill/>
                  </a:tcPr>
                </a:tc>
                <a:tc>
                  <a:txBody>
                    <a:bodyPr/>
                    <a:lstStyle/>
                    <a:p>
                      <a:pPr>
                        <a:lnSpc>
                          <a:spcPct val="90000"/>
                        </a:lnSpc>
                      </a:pPr>
                      <a:r>
                        <a:rPr lang="es-ES" sz="2000" b="0" kern="1200" dirty="0">
                          <a:solidFill>
                            <a:schemeClr val="tx1"/>
                          </a:solidFill>
                          <a:latin typeface="Roboto" panose="02000000000000000000" pitchFamily="2" charset="0"/>
                          <a:ea typeface="Roboto" panose="02000000000000000000" pitchFamily="2" charset="0"/>
                          <a:cs typeface="Roboto" panose="02000000000000000000" pitchFamily="2" charset="0"/>
                        </a:rPr>
                        <a:t>Definir con claridad el tiempo de la transición.</a:t>
                      </a:r>
                      <a:endParaRPr lang="es-CR" sz="20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nSpc>
                          <a:spcPct val="90000"/>
                        </a:lnSpc>
                      </a:pPr>
                      <a:endParaRPr lang="es-CR" sz="18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oFill/>
                  </a:tcPr>
                </a:tc>
                <a:extLst>
                  <a:ext uri="{0D108BD9-81ED-4DB2-BD59-A6C34878D82A}">
                    <a16:rowId xmlns:a16="http://schemas.microsoft.com/office/drawing/2014/main" val="3259460834"/>
                  </a:ext>
                </a:extLst>
              </a:tr>
            </a:tbl>
          </a:graphicData>
        </a:graphic>
      </p:graphicFrame>
      <p:sp>
        <p:nvSpPr>
          <p:cNvPr id="17" name="Google Shape;760;p55">
            <a:extLst>
              <a:ext uri="{FF2B5EF4-FFF2-40B4-BE49-F238E27FC236}">
                <a16:creationId xmlns:a16="http://schemas.microsoft.com/office/drawing/2014/main" id="{AB9A4EA6-49A8-EA38-8DC1-CDA616F2FECE}"/>
              </a:ext>
            </a:extLst>
          </p:cNvPr>
          <p:cNvSpPr txBox="1">
            <a:spLocks/>
          </p:cNvSpPr>
          <p:nvPr/>
        </p:nvSpPr>
        <p:spPr>
          <a:xfrm>
            <a:off x="1655108" y="580538"/>
            <a:ext cx="9177178" cy="763588"/>
          </a:xfrm>
          <a:prstGeom prst="rect">
            <a:avLst/>
          </a:prstGeom>
        </p:spPr>
        <p:txBody>
          <a:bodyPr spcFirstLastPara="1" wrap="square" lIns="121900" tIns="121900" rIns="121900" bIns="121900" anchor="t" anchorCtr="0">
            <a:noAutofit/>
          </a:bodyPr>
          <a:lstStyle>
            <a:defPPr>
              <a:defRPr lang="es-CR"/>
            </a:defPPr>
            <a:lvl1pPr algn="ctr">
              <a:lnSpc>
                <a:spcPct val="90000"/>
              </a:lnSpc>
              <a:spcBef>
                <a:spcPct val="0"/>
              </a:spcBef>
              <a:buNone/>
              <a:defRPr sz="4400">
                <a:latin typeface="Roboto" panose="02000000000000000000" pitchFamily="2" charset="0"/>
                <a:ea typeface="Roboto" panose="02000000000000000000" pitchFamily="2" charset="0"/>
                <a:cs typeface="Roboto" panose="02000000000000000000" pitchFamily="2" charset="0"/>
              </a:defRPr>
            </a:lvl1pPr>
          </a:lstStyle>
          <a:p>
            <a:r>
              <a:rPr lang="es-ES" sz="4000" dirty="0"/>
              <a:t>Para concluir: acciones deseables</a:t>
            </a:r>
            <a:endParaRPr lang="es-CR" sz="4000" dirty="0"/>
          </a:p>
        </p:txBody>
      </p:sp>
      <p:sp>
        <p:nvSpPr>
          <p:cNvPr id="9" name="CuadroTexto 8">
            <a:extLst>
              <a:ext uri="{FF2B5EF4-FFF2-40B4-BE49-F238E27FC236}">
                <a16:creationId xmlns:a16="http://schemas.microsoft.com/office/drawing/2014/main" id="{789CE8DB-D03A-3628-93FD-8F10B0F8AFE0}"/>
              </a:ext>
            </a:extLst>
          </p:cNvPr>
          <p:cNvSpPr txBox="1"/>
          <p:nvPr/>
        </p:nvSpPr>
        <p:spPr>
          <a:xfrm>
            <a:off x="10045907" y="1531209"/>
            <a:ext cx="786379" cy="830997"/>
          </a:xfrm>
          <a:prstGeom prst="rect">
            <a:avLst/>
          </a:prstGeom>
          <a:noFill/>
        </p:spPr>
        <p:txBody>
          <a:bodyPr wrap="square" rtlCol="0">
            <a:spAutoFit/>
          </a:bodyPr>
          <a:lstStyle/>
          <a:p>
            <a:r>
              <a:rPr lang="es-CR" sz="4800" dirty="0">
                <a:solidFill>
                  <a:srgbClr val="183660"/>
                </a:solidFill>
              </a:rPr>
              <a:t>=</a:t>
            </a:r>
          </a:p>
        </p:txBody>
      </p:sp>
      <p:grpSp>
        <p:nvGrpSpPr>
          <p:cNvPr id="14" name="Grupo 13">
            <a:extLst>
              <a:ext uri="{FF2B5EF4-FFF2-40B4-BE49-F238E27FC236}">
                <a16:creationId xmlns:a16="http://schemas.microsoft.com/office/drawing/2014/main" id="{7A2803E9-C95A-07F3-AC02-5848D1218187}"/>
              </a:ext>
            </a:extLst>
          </p:cNvPr>
          <p:cNvGrpSpPr/>
          <p:nvPr/>
        </p:nvGrpSpPr>
        <p:grpSpPr>
          <a:xfrm>
            <a:off x="1278664" y="1515200"/>
            <a:ext cx="9168334" cy="3299605"/>
            <a:chOff x="1278664" y="1600264"/>
            <a:chExt cx="9168334" cy="3299605"/>
          </a:xfrm>
        </p:grpSpPr>
        <p:sp>
          <p:nvSpPr>
            <p:cNvPr id="7" name="Rectángulo 6" descr="Libros">
              <a:extLst>
                <a:ext uri="{FF2B5EF4-FFF2-40B4-BE49-F238E27FC236}">
                  <a16:creationId xmlns:a16="http://schemas.microsoft.com/office/drawing/2014/main" id="{10A0D927-7909-A828-988A-0D2C2A719798}"/>
                </a:ext>
              </a:extLst>
            </p:cNvPr>
            <p:cNvSpPr/>
            <p:nvPr/>
          </p:nvSpPr>
          <p:spPr>
            <a:xfrm>
              <a:off x="3756069" y="1604585"/>
              <a:ext cx="571904" cy="571904"/>
            </a:xfrm>
            <a:prstGeom prst="rect">
              <a:avLst/>
            </a:prstGeom>
            <a:blipFill>
              <a:blip r:embed="rId2">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s-CR"/>
            </a:p>
          </p:txBody>
        </p:sp>
        <p:sp>
          <p:nvSpPr>
            <p:cNvPr id="8" name="Rectángulo 7" descr="Grupo">
              <a:extLst>
                <a:ext uri="{FF2B5EF4-FFF2-40B4-BE49-F238E27FC236}">
                  <a16:creationId xmlns:a16="http://schemas.microsoft.com/office/drawing/2014/main" id="{FC2E8646-411C-370C-2BD6-5C041C6A78AD}"/>
                </a:ext>
              </a:extLst>
            </p:cNvPr>
            <p:cNvSpPr/>
            <p:nvPr/>
          </p:nvSpPr>
          <p:spPr>
            <a:xfrm>
              <a:off x="5682647" y="1672428"/>
              <a:ext cx="571904" cy="571904"/>
            </a:xfrm>
            <a:prstGeom prst="rect">
              <a:avLst/>
            </a:prstGeom>
            <a:blipFill>
              <a:blip r:embed="rId4">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s-CR"/>
            </a:p>
          </p:txBody>
        </p:sp>
        <p:sp>
          <p:nvSpPr>
            <p:cNvPr id="11" name="Rectángulo 10" descr="Advertencia">
              <a:extLst>
                <a:ext uri="{FF2B5EF4-FFF2-40B4-BE49-F238E27FC236}">
                  <a16:creationId xmlns:a16="http://schemas.microsoft.com/office/drawing/2014/main" id="{0BD77D0F-0D09-31D7-1ED3-D145D52ABD64}"/>
                </a:ext>
              </a:extLst>
            </p:cNvPr>
            <p:cNvSpPr/>
            <p:nvPr/>
          </p:nvSpPr>
          <p:spPr>
            <a:xfrm>
              <a:off x="1278664" y="4327469"/>
              <a:ext cx="571904" cy="571904"/>
            </a:xfrm>
            <a:prstGeom prst="rect">
              <a:avLst/>
            </a:prstGeom>
            <a:blipFill>
              <a:blip r:embed="rId6">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s-CR"/>
            </a:p>
          </p:txBody>
        </p:sp>
        <p:sp>
          <p:nvSpPr>
            <p:cNvPr id="12" name="Rectángulo 11" descr="Herramientas">
              <a:extLst>
                <a:ext uri="{FF2B5EF4-FFF2-40B4-BE49-F238E27FC236}">
                  <a16:creationId xmlns:a16="http://schemas.microsoft.com/office/drawing/2014/main" id="{95528066-AEC7-5EE4-DFAD-FE339ADA0798}"/>
                </a:ext>
              </a:extLst>
            </p:cNvPr>
            <p:cNvSpPr/>
            <p:nvPr/>
          </p:nvSpPr>
          <p:spPr>
            <a:xfrm>
              <a:off x="5682647" y="4327469"/>
              <a:ext cx="571904" cy="571904"/>
            </a:xfrm>
            <a:prstGeom prst="rect">
              <a:avLst/>
            </a:prstGeom>
            <a:blipFill>
              <a:blip r:embed="rId8">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s-CR" dirty="0"/>
            </a:p>
          </p:txBody>
        </p:sp>
        <p:pic>
          <p:nvPicPr>
            <p:cNvPr id="15" name="Gráfico 14" descr="Calendario con relleno sólido">
              <a:extLst>
                <a:ext uri="{FF2B5EF4-FFF2-40B4-BE49-F238E27FC236}">
                  <a16:creationId xmlns:a16="http://schemas.microsoft.com/office/drawing/2014/main" id="{0084290B-8C0D-4E3E-B20D-6821925BF1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18134" y="4327469"/>
              <a:ext cx="572400" cy="572400"/>
            </a:xfrm>
            <a:prstGeom prst="rect">
              <a:avLst/>
            </a:prstGeom>
          </p:spPr>
        </p:pic>
        <p:pic>
          <p:nvPicPr>
            <p:cNvPr id="19" name="Gráfico 18" descr="Huellas con relleno sólido">
              <a:extLst>
                <a:ext uri="{FF2B5EF4-FFF2-40B4-BE49-F238E27FC236}">
                  <a16:creationId xmlns:a16="http://schemas.microsoft.com/office/drawing/2014/main" id="{5B965606-D4F5-F8A3-4308-B10CF5DD57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007596" y="4326973"/>
              <a:ext cx="572400" cy="572400"/>
            </a:xfrm>
            <a:prstGeom prst="rect">
              <a:avLst/>
            </a:prstGeom>
          </p:spPr>
        </p:pic>
        <p:pic>
          <p:nvPicPr>
            <p:cNvPr id="21" name="Gráfico 20" descr="Reloj despertador con relleno sólido">
              <a:extLst>
                <a:ext uri="{FF2B5EF4-FFF2-40B4-BE49-F238E27FC236}">
                  <a16:creationId xmlns:a16="http://schemas.microsoft.com/office/drawing/2014/main" id="{E29BAE9B-4F63-8F91-C03F-0B97C999875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874598" y="4326973"/>
              <a:ext cx="572400" cy="572400"/>
            </a:xfrm>
            <a:prstGeom prst="rect">
              <a:avLst/>
            </a:prstGeom>
          </p:spPr>
        </p:pic>
        <p:pic>
          <p:nvPicPr>
            <p:cNvPr id="24" name="Imagen 23">
              <a:extLst>
                <a:ext uri="{FF2B5EF4-FFF2-40B4-BE49-F238E27FC236}">
                  <a16:creationId xmlns:a16="http://schemas.microsoft.com/office/drawing/2014/main" id="{E7943F62-9C93-1B86-A659-AA8002A55D9F}"/>
                </a:ext>
              </a:extLst>
            </p:cNvPr>
            <p:cNvPicPr>
              <a:picLocks noChangeAspect="1"/>
            </p:cNvPicPr>
            <p:nvPr/>
          </p:nvPicPr>
          <p:blipFill>
            <a:blip r:embed="rId16">
              <a:duotone>
                <a:prstClr val="black"/>
                <a:srgbClr val="002060">
                  <a:tint val="45000"/>
                  <a:satMod val="400000"/>
                </a:srgbClr>
              </a:duotone>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1310827" y="1600264"/>
              <a:ext cx="572400" cy="572400"/>
            </a:xfrm>
            <a:prstGeom prst="rect">
              <a:avLst/>
            </a:prstGeom>
          </p:spPr>
        </p:pic>
        <p:pic>
          <p:nvPicPr>
            <p:cNvPr id="13" name="Gráfico 12" descr="Flujo de trabajo con relleno sólido">
              <a:extLst>
                <a:ext uri="{FF2B5EF4-FFF2-40B4-BE49-F238E27FC236}">
                  <a16:creationId xmlns:a16="http://schemas.microsoft.com/office/drawing/2014/main" id="{95E6E5F5-10C4-44B7-4B3F-CD83E554B40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864029" y="1675663"/>
              <a:ext cx="572400" cy="572400"/>
            </a:xfrm>
            <a:prstGeom prst="rect">
              <a:avLst/>
            </a:prstGeom>
          </p:spPr>
        </p:pic>
      </p:grpSp>
    </p:spTree>
    <p:extLst>
      <p:ext uri="{BB962C8B-B14F-4D97-AF65-F5344CB8AC3E}">
        <p14:creationId xmlns:p14="http://schemas.microsoft.com/office/powerpoint/2010/main" val="3576102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p32">
            <a:extLst>
              <a:ext uri="{FF2B5EF4-FFF2-40B4-BE49-F238E27FC236}">
                <a16:creationId xmlns:a16="http://schemas.microsoft.com/office/drawing/2014/main" id="{38DBA82E-324F-0744-5890-EF76D936C987}"/>
              </a:ext>
            </a:extLst>
          </p:cNvPr>
          <p:cNvSpPr txBox="1"/>
          <p:nvPr/>
        </p:nvSpPr>
        <p:spPr>
          <a:xfrm>
            <a:off x="4532452" y="4051006"/>
            <a:ext cx="3127095" cy="24135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1200"/>
              </a:spcAft>
              <a:buNone/>
            </a:pPr>
            <a:r>
              <a:rPr lang="es-CR" sz="1600" dirty="0">
                <a:solidFill>
                  <a:schemeClr val="tx1"/>
                </a:solidFill>
                <a:latin typeface="Roboto" panose="02000000000000000000" pitchFamily="2" charset="0"/>
                <a:ea typeface="Roboto" panose="02000000000000000000" pitchFamily="2" charset="0"/>
                <a:cs typeface="Roboto" panose="02000000000000000000" pitchFamily="2" charset="0"/>
                <a:sym typeface="Nunito"/>
                <a:hlinkClick r:id="rId2"/>
              </a:rPr>
              <a:t>kperera@conare.ac.cr</a:t>
            </a:r>
            <a:endParaRPr lang="es-CR" sz="1600" dirty="0">
              <a:solidFill>
                <a:schemeClr val="tx1"/>
              </a:solidFill>
              <a:latin typeface="Roboto" panose="02000000000000000000" pitchFamily="2" charset="0"/>
              <a:ea typeface="Roboto" panose="02000000000000000000" pitchFamily="2" charset="0"/>
              <a:cs typeface="Roboto" panose="02000000000000000000" pitchFamily="2" charset="0"/>
              <a:sym typeface="Nunito"/>
            </a:endParaRPr>
          </a:p>
          <a:p>
            <a:pPr marL="0" lvl="0" indent="0" algn="l" rtl="0">
              <a:spcBef>
                <a:spcPts val="0"/>
              </a:spcBef>
              <a:spcAft>
                <a:spcPts val="0"/>
              </a:spcAft>
              <a:buNone/>
            </a:pPr>
            <a:r>
              <a:rPr lang="es-CR" sz="1600" dirty="0">
                <a:solidFill>
                  <a:schemeClr val="tx1"/>
                </a:solidFill>
                <a:latin typeface="Roboto" panose="02000000000000000000" pitchFamily="2" charset="0"/>
                <a:ea typeface="Roboto" panose="02000000000000000000" pitchFamily="2" charset="0"/>
                <a:cs typeface="Roboto" panose="02000000000000000000" pitchFamily="2" charset="0"/>
                <a:sym typeface="Nunito"/>
              </a:rPr>
              <a:t>+506 25195721</a:t>
            </a:r>
          </a:p>
          <a:p>
            <a:pPr marL="0" lvl="0" indent="0" algn="l" rtl="0">
              <a:spcBef>
                <a:spcPts val="0"/>
              </a:spcBef>
              <a:spcAft>
                <a:spcPts val="0"/>
              </a:spcAft>
              <a:buNone/>
            </a:pPr>
            <a:endParaRPr lang="es-CR" sz="1600" dirty="0">
              <a:solidFill>
                <a:schemeClr val="tx1"/>
              </a:solidFill>
              <a:latin typeface="Roboto" panose="02000000000000000000" pitchFamily="2" charset="0"/>
              <a:ea typeface="Roboto" panose="02000000000000000000" pitchFamily="2" charset="0"/>
              <a:cs typeface="Roboto" panose="02000000000000000000" pitchFamily="2" charset="0"/>
              <a:sym typeface="Nunito"/>
            </a:endParaRPr>
          </a:p>
        </p:txBody>
      </p:sp>
      <p:sp>
        <p:nvSpPr>
          <p:cNvPr id="3" name="Google Shape;236;p32">
            <a:extLst>
              <a:ext uri="{FF2B5EF4-FFF2-40B4-BE49-F238E27FC236}">
                <a16:creationId xmlns:a16="http://schemas.microsoft.com/office/drawing/2014/main" id="{E7FEAF20-DC87-C862-61D9-EE370F1D83AF}"/>
              </a:ext>
            </a:extLst>
          </p:cNvPr>
          <p:cNvSpPr txBox="1"/>
          <p:nvPr/>
        </p:nvSpPr>
        <p:spPr>
          <a:xfrm>
            <a:off x="3883866" y="2806994"/>
            <a:ext cx="5121911" cy="6698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s-CR" sz="7200" dirty="0">
                <a:solidFill>
                  <a:schemeClr val="tx1"/>
                </a:solidFill>
                <a:latin typeface="Baguet Script" panose="00000500000000000000" pitchFamily="2" charset="0"/>
                <a:ea typeface="Roboto" panose="02000000000000000000" pitchFamily="2" charset="0"/>
                <a:cs typeface="Roboto" panose="02000000000000000000" pitchFamily="2" charset="0"/>
                <a:sym typeface="Nunito"/>
              </a:rPr>
              <a:t>¡Gracias!</a:t>
            </a:r>
          </a:p>
        </p:txBody>
      </p:sp>
    </p:spTree>
    <p:extLst>
      <p:ext uri="{BB962C8B-B14F-4D97-AF65-F5344CB8AC3E}">
        <p14:creationId xmlns:p14="http://schemas.microsoft.com/office/powerpoint/2010/main" val="331424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Mapa&#10;&#10;Descripción generada automáticamente">
            <a:extLst>
              <a:ext uri="{FF2B5EF4-FFF2-40B4-BE49-F238E27FC236}">
                <a16:creationId xmlns:a16="http://schemas.microsoft.com/office/drawing/2014/main" id="{20979146-2BAE-E2A0-7858-CD62EB175707}"/>
              </a:ext>
            </a:extLst>
          </p:cNvPr>
          <p:cNvPicPr>
            <a:picLocks noChangeAspect="1"/>
          </p:cNvPicPr>
          <p:nvPr/>
        </p:nvPicPr>
        <p:blipFill>
          <a:blip r:embed="rId2"/>
          <a:stretch>
            <a:fillRect/>
          </a:stretch>
        </p:blipFill>
        <p:spPr>
          <a:xfrm>
            <a:off x="3279498" y="-401772"/>
            <a:ext cx="6036181" cy="7811528"/>
          </a:xfrm>
          <a:prstGeom prst="rect">
            <a:avLst/>
          </a:prstGeom>
        </p:spPr>
      </p:pic>
      <p:sp>
        <p:nvSpPr>
          <p:cNvPr id="4" name="CuadroTexto 3">
            <a:extLst>
              <a:ext uri="{FF2B5EF4-FFF2-40B4-BE49-F238E27FC236}">
                <a16:creationId xmlns:a16="http://schemas.microsoft.com/office/drawing/2014/main" id="{2D0D45FB-5664-51ED-F9C4-A56432AE877F}"/>
              </a:ext>
            </a:extLst>
          </p:cNvPr>
          <p:cNvSpPr txBox="1"/>
          <p:nvPr/>
        </p:nvSpPr>
        <p:spPr>
          <a:xfrm>
            <a:off x="1744622" y="1351787"/>
            <a:ext cx="2391449" cy="646331"/>
          </a:xfrm>
          <a:prstGeom prst="rect">
            <a:avLst/>
          </a:prstGeom>
          <a:noFill/>
        </p:spPr>
        <p:txBody>
          <a:bodyPr wrap="square">
            <a:spAutoFit/>
          </a:bodyPr>
          <a:lstStyle/>
          <a:p>
            <a:pPr lvl="0">
              <a:buNone/>
            </a:pPr>
            <a:r>
              <a:rPr lang="es-ES" b="0" i="0" u="none" strike="noStrike" noProof="0" dirty="0">
                <a:solidFill>
                  <a:srgbClr val="2B2B2B"/>
                </a:solidFill>
                <a:latin typeface="Roboto" panose="02000000000000000000" pitchFamily="2" charset="0"/>
                <a:ea typeface="Roboto" panose="02000000000000000000" pitchFamily="2" charset="0"/>
                <a:cs typeface="Roboto" panose="02000000000000000000" pitchFamily="2" charset="0"/>
              </a:rPr>
              <a:t>Fundada el 26 de agosto de 1940</a:t>
            </a:r>
            <a:endParaRPr lang="es-ES" dirty="0">
              <a:latin typeface="Roboto" panose="02000000000000000000" pitchFamily="2" charset="0"/>
              <a:ea typeface="Roboto" panose="02000000000000000000" pitchFamily="2" charset="0"/>
              <a:cs typeface="Roboto" panose="02000000000000000000" pitchFamily="2" charset="0"/>
            </a:endParaRPr>
          </a:p>
        </p:txBody>
      </p:sp>
      <p:sp>
        <p:nvSpPr>
          <p:cNvPr id="7" name="CuadroTexto 6">
            <a:extLst>
              <a:ext uri="{FF2B5EF4-FFF2-40B4-BE49-F238E27FC236}">
                <a16:creationId xmlns:a16="http://schemas.microsoft.com/office/drawing/2014/main" id="{A6A28EDC-FBF9-D5A2-7E50-ABEDE4B881A0}"/>
              </a:ext>
            </a:extLst>
          </p:cNvPr>
          <p:cNvSpPr txBox="1"/>
          <p:nvPr/>
        </p:nvSpPr>
        <p:spPr>
          <a:xfrm>
            <a:off x="6893884" y="936289"/>
            <a:ext cx="2537627" cy="923330"/>
          </a:xfrm>
          <a:prstGeom prst="rect">
            <a:avLst/>
          </a:prstGeom>
          <a:noFill/>
        </p:spPr>
        <p:txBody>
          <a:bodyPr wrap="square">
            <a:spAutoFit/>
          </a:bodyPr>
          <a:lstStyle/>
          <a:p>
            <a:pPr lvl="0">
              <a:buNone/>
            </a:pPr>
            <a:r>
              <a:rPr lang="es-ES" b="0" i="0" u="none" strike="noStrike" noProof="0" dirty="0">
                <a:solidFill>
                  <a:srgbClr val="2B2B2B"/>
                </a:solidFill>
                <a:latin typeface="Roboto" panose="02000000000000000000" pitchFamily="2" charset="0"/>
                <a:ea typeface="Roboto" panose="02000000000000000000" pitchFamily="2" charset="0"/>
                <a:cs typeface="Roboto" panose="02000000000000000000" pitchFamily="2" charset="0"/>
              </a:rPr>
              <a:t>Creado mediante ley No. 4.777 del 10 de junio de 1971</a:t>
            </a:r>
          </a:p>
        </p:txBody>
      </p:sp>
      <p:sp>
        <p:nvSpPr>
          <p:cNvPr id="9" name="CuadroTexto 8">
            <a:extLst>
              <a:ext uri="{FF2B5EF4-FFF2-40B4-BE49-F238E27FC236}">
                <a16:creationId xmlns:a16="http://schemas.microsoft.com/office/drawing/2014/main" id="{07DEE705-E243-C309-A48C-12320323B7A2}"/>
              </a:ext>
            </a:extLst>
          </p:cNvPr>
          <p:cNvSpPr txBox="1"/>
          <p:nvPr/>
        </p:nvSpPr>
        <p:spPr>
          <a:xfrm>
            <a:off x="8211895" y="2121710"/>
            <a:ext cx="2537627" cy="923330"/>
          </a:xfrm>
          <a:prstGeom prst="rect">
            <a:avLst/>
          </a:prstGeom>
          <a:noFill/>
        </p:spPr>
        <p:txBody>
          <a:bodyPr wrap="square">
            <a:spAutoFit/>
          </a:bodyPr>
          <a:lstStyle/>
          <a:p>
            <a:pPr lvl="0">
              <a:buNone/>
            </a:pPr>
            <a:r>
              <a:rPr lang="es-ES" b="0" i="0" u="none" strike="noStrike" noProof="0" dirty="0">
                <a:solidFill>
                  <a:srgbClr val="2B2B2B"/>
                </a:solidFill>
                <a:latin typeface="Roboto" panose="02000000000000000000" pitchFamily="2" charset="0"/>
                <a:ea typeface="Roboto" panose="02000000000000000000" pitchFamily="2" charset="0"/>
                <a:cs typeface="Roboto" panose="02000000000000000000" pitchFamily="2" charset="0"/>
              </a:rPr>
              <a:t>Creada mediante ley No. 5182 el 15 de febrero de 1973</a:t>
            </a:r>
          </a:p>
        </p:txBody>
      </p:sp>
      <p:sp>
        <p:nvSpPr>
          <p:cNvPr id="10" name="CuadroTexto 9">
            <a:extLst>
              <a:ext uri="{FF2B5EF4-FFF2-40B4-BE49-F238E27FC236}">
                <a16:creationId xmlns:a16="http://schemas.microsoft.com/office/drawing/2014/main" id="{EB6AB5E1-907D-F814-4A81-2D3D86C4F38D}"/>
              </a:ext>
            </a:extLst>
          </p:cNvPr>
          <p:cNvSpPr txBox="1"/>
          <p:nvPr/>
        </p:nvSpPr>
        <p:spPr>
          <a:xfrm>
            <a:off x="8927709" y="3375835"/>
            <a:ext cx="2433406" cy="923330"/>
          </a:xfrm>
          <a:prstGeom prst="rect">
            <a:avLst/>
          </a:prstGeom>
          <a:noFill/>
        </p:spPr>
        <p:txBody>
          <a:bodyPr wrap="square">
            <a:spAutoFit/>
          </a:bodyPr>
          <a:lstStyle/>
          <a:p>
            <a:pPr lvl="0">
              <a:buNone/>
            </a:pPr>
            <a:r>
              <a:rPr lang="es-ES" b="0" i="0" u="none" strike="noStrike" noProof="0" dirty="0">
                <a:solidFill>
                  <a:srgbClr val="2B2B2B"/>
                </a:solidFill>
                <a:latin typeface="Roboto" panose="02000000000000000000" pitchFamily="2" charset="0"/>
                <a:ea typeface="Roboto" panose="02000000000000000000" pitchFamily="2" charset="0"/>
                <a:cs typeface="Roboto" panose="02000000000000000000" pitchFamily="2" charset="0"/>
              </a:rPr>
              <a:t>Creada mediante Ley No. 6044 del 3 de marzo de 1977</a:t>
            </a:r>
          </a:p>
        </p:txBody>
      </p:sp>
      <p:sp>
        <p:nvSpPr>
          <p:cNvPr id="11" name="CuadroTexto 10">
            <a:extLst>
              <a:ext uri="{FF2B5EF4-FFF2-40B4-BE49-F238E27FC236}">
                <a16:creationId xmlns:a16="http://schemas.microsoft.com/office/drawing/2014/main" id="{124F91C8-9507-9380-F108-03E3915B0C40}"/>
              </a:ext>
            </a:extLst>
          </p:cNvPr>
          <p:cNvSpPr txBox="1"/>
          <p:nvPr/>
        </p:nvSpPr>
        <p:spPr>
          <a:xfrm>
            <a:off x="8454339" y="4771234"/>
            <a:ext cx="2433406" cy="646331"/>
          </a:xfrm>
          <a:prstGeom prst="rect">
            <a:avLst/>
          </a:prstGeom>
          <a:noFill/>
        </p:spPr>
        <p:txBody>
          <a:bodyPr wrap="square">
            <a:spAutoFit/>
          </a:bodyPr>
          <a:lstStyle/>
          <a:p>
            <a:pPr lvl="0">
              <a:buNone/>
            </a:pPr>
            <a:r>
              <a:rPr lang="es-ES" b="0" i="0" u="none" strike="noStrike" noProof="0" dirty="0">
                <a:solidFill>
                  <a:srgbClr val="2B2B2B"/>
                </a:solidFill>
                <a:latin typeface="Roboto" panose="02000000000000000000" pitchFamily="2" charset="0"/>
                <a:ea typeface="Roboto" panose="02000000000000000000" pitchFamily="2" charset="0"/>
                <a:cs typeface="Roboto" panose="02000000000000000000" pitchFamily="2" charset="0"/>
              </a:rPr>
              <a:t>Creada mediante ley el 4 de junio de 2008 </a:t>
            </a:r>
          </a:p>
        </p:txBody>
      </p:sp>
      <p:sp>
        <p:nvSpPr>
          <p:cNvPr id="13" name="CuadroTexto 12">
            <a:extLst>
              <a:ext uri="{FF2B5EF4-FFF2-40B4-BE49-F238E27FC236}">
                <a16:creationId xmlns:a16="http://schemas.microsoft.com/office/drawing/2014/main" id="{9F3C0087-1C2C-07FF-D7FE-ECA2B1D2F73D}"/>
              </a:ext>
            </a:extLst>
          </p:cNvPr>
          <p:cNvSpPr txBox="1"/>
          <p:nvPr/>
        </p:nvSpPr>
        <p:spPr>
          <a:xfrm>
            <a:off x="776183" y="4155680"/>
            <a:ext cx="4534499" cy="2031325"/>
          </a:xfrm>
          <a:prstGeom prst="rect">
            <a:avLst/>
          </a:prstGeom>
          <a:noFill/>
        </p:spPr>
        <p:txBody>
          <a:bodyPr wrap="square">
            <a:spAutoFit/>
          </a:bodyPr>
          <a:lstStyle/>
          <a:p>
            <a:pPr marL="152400" indent="0" algn="just">
              <a:buNone/>
            </a:pPr>
            <a:r>
              <a:rPr lang="es-ES" dirty="0">
                <a:solidFill>
                  <a:srgbClr val="2B2B2B"/>
                </a:solidFill>
                <a:latin typeface="Roboto" panose="02000000000000000000" pitchFamily="2" charset="0"/>
                <a:ea typeface="Roboto" panose="02000000000000000000" pitchFamily="2" charset="0"/>
                <a:cs typeface="Roboto" panose="02000000000000000000" pitchFamily="2" charset="0"/>
              </a:rPr>
              <a:t>Creado mediante “Convenio de Coordinación de la Educación Superior Universitaria Estatal en Costa Rica”, suscrito por las Instituciones de Educación Superior Universitaria Estatal el 4 de diciembre de 1974 y reformado por éstas el 20 de abril de 1982</a:t>
            </a:r>
          </a:p>
        </p:txBody>
      </p:sp>
    </p:spTree>
    <p:extLst>
      <p:ext uri="{BB962C8B-B14F-4D97-AF65-F5344CB8AC3E}">
        <p14:creationId xmlns:p14="http://schemas.microsoft.com/office/powerpoint/2010/main" val="87084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13" name="Rectángulo 12">
            <a:extLst>
              <a:ext uri="{FF2B5EF4-FFF2-40B4-BE49-F238E27FC236}">
                <a16:creationId xmlns:a16="http://schemas.microsoft.com/office/drawing/2014/main" id="{1ED9E55F-9683-7C9A-0CC2-FEE2995A58C5}"/>
              </a:ext>
            </a:extLst>
          </p:cNvPr>
          <p:cNvSpPr/>
          <p:nvPr/>
        </p:nvSpPr>
        <p:spPr>
          <a:xfrm>
            <a:off x="404261" y="991402"/>
            <a:ext cx="11598442" cy="5409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60" name="Google Shape;760;p55"/>
          <p:cNvSpPr txBox="1">
            <a:spLocks noGrp="1"/>
          </p:cNvSpPr>
          <p:nvPr>
            <p:ph type="title" idx="4294967295"/>
          </p:nvPr>
        </p:nvSpPr>
        <p:spPr>
          <a:xfrm>
            <a:off x="1417072" y="907628"/>
            <a:ext cx="7121325" cy="763588"/>
          </a:xfrm>
          <a:prstGeom prst="rect">
            <a:avLst/>
          </a:prstGeom>
        </p:spPr>
        <p:txBody>
          <a:bodyPr spcFirstLastPara="1" wrap="square" lIns="121900" tIns="121900" rIns="121900" bIns="121900" anchor="t" anchorCtr="0">
            <a:noAutofit/>
          </a:bodyPr>
          <a:lstStyle/>
          <a:p>
            <a:pPr algn="ctr"/>
            <a:r>
              <a:rPr lang="en" dirty="0">
                <a:latin typeface="Roboto" panose="02000000000000000000" pitchFamily="2" charset="0"/>
                <a:ea typeface="Roboto" panose="02000000000000000000" pitchFamily="2" charset="0"/>
                <a:cs typeface="Roboto" panose="02000000000000000000" pitchFamily="2" charset="0"/>
              </a:rPr>
              <a:t>Objetivos del Sistema</a:t>
            </a:r>
            <a:endParaRPr dirty="0">
              <a:latin typeface="Roboto" panose="02000000000000000000" pitchFamily="2" charset="0"/>
              <a:ea typeface="Roboto" panose="02000000000000000000" pitchFamily="2" charset="0"/>
              <a:cs typeface="Roboto" panose="02000000000000000000" pitchFamily="2" charset="0"/>
            </a:endParaRPr>
          </a:p>
        </p:txBody>
      </p:sp>
      <p:pic>
        <p:nvPicPr>
          <p:cNvPr id="7" name="Imagen 6" descr="Imagen que contiene Mapa&#10;&#10;Descripción generada automáticamente">
            <a:extLst>
              <a:ext uri="{FF2B5EF4-FFF2-40B4-BE49-F238E27FC236}">
                <a16:creationId xmlns:a16="http://schemas.microsoft.com/office/drawing/2014/main" id="{2AB2BFF5-679F-4B70-A04C-F67C767C43E3}"/>
              </a:ext>
            </a:extLst>
          </p:cNvPr>
          <p:cNvPicPr>
            <a:picLocks noChangeAspect="1"/>
          </p:cNvPicPr>
          <p:nvPr/>
        </p:nvPicPr>
        <p:blipFill>
          <a:blip r:embed="rId3"/>
          <a:stretch>
            <a:fillRect/>
          </a:stretch>
        </p:blipFill>
        <p:spPr>
          <a:xfrm>
            <a:off x="7623949" y="73549"/>
            <a:ext cx="1828896" cy="2366807"/>
          </a:xfrm>
          <a:prstGeom prst="rect">
            <a:avLst/>
          </a:prstGeom>
        </p:spPr>
      </p:pic>
      <p:grpSp>
        <p:nvGrpSpPr>
          <p:cNvPr id="2" name="Grupo 1">
            <a:extLst>
              <a:ext uri="{FF2B5EF4-FFF2-40B4-BE49-F238E27FC236}">
                <a16:creationId xmlns:a16="http://schemas.microsoft.com/office/drawing/2014/main" id="{144EFD3D-6177-C316-0ECD-B3FA95E9B297}"/>
              </a:ext>
            </a:extLst>
          </p:cNvPr>
          <p:cNvGrpSpPr/>
          <p:nvPr/>
        </p:nvGrpSpPr>
        <p:grpSpPr>
          <a:xfrm>
            <a:off x="665885" y="2126556"/>
            <a:ext cx="11175905" cy="4081665"/>
            <a:chOff x="524080" y="2663131"/>
            <a:chExt cx="11175905" cy="4081665"/>
          </a:xfrm>
        </p:grpSpPr>
        <p:sp>
          <p:nvSpPr>
            <p:cNvPr id="14" name="Google Shape;757;p55">
              <a:extLst>
                <a:ext uri="{FF2B5EF4-FFF2-40B4-BE49-F238E27FC236}">
                  <a16:creationId xmlns:a16="http://schemas.microsoft.com/office/drawing/2014/main" id="{EB1F6324-C339-4673-A45E-8016A76AC826}"/>
                </a:ext>
              </a:extLst>
            </p:cNvPr>
            <p:cNvSpPr txBox="1"/>
            <p:nvPr/>
          </p:nvSpPr>
          <p:spPr>
            <a:xfrm>
              <a:off x="1062953" y="6146581"/>
              <a:ext cx="10241280" cy="598215"/>
            </a:xfrm>
            <a:prstGeom prst="rect">
              <a:avLst/>
            </a:prstGeom>
            <a:noFill/>
            <a:ln>
              <a:noFill/>
            </a:ln>
          </p:spPr>
          <p:txBody>
            <a:bodyPr spcFirstLastPara="1" wrap="square" lIns="121900" tIns="121900" rIns="121900" bIns="121900" anchor="t" anchorCtr="0">
              <a:noAutofit/>
            </a:bodyPr>
            <a:lstStyle/>
            <a:p>
              <a:pPr algn="just"/>
              <a:r>
                <a:rPr lang="es-ES" sz="1333" b="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sym typeface="Barlow"/>
                </a:rPr>
                <a:t>Fuentes: </a:t>
              </a:r>
              <a:r>
                <a:rPr lang="es-ES" sz="1333"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sym typeface="Barlow"/>
                </a:rPr>
                <a:t>Convenio de Coordinación de la Educación Superior Universitaria Estatal en Costa Rica (1974, 1982), Reglamento Orgánico del Conare (2018), Propuesta de lineamientos y procedimientos generales de la coordinación y articulación interuniversitaria en el Conare (2021)</a:t>
              </a:r>
              <a:endParaRPr sz="1333"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sym typeface="Barlow"/>
              </a:endParaRPr>
            </a:p>
            <a:p>
              <a:pPr>
                <a:spcAft>
                  <a:spcPts val="1600"/>
                </a:spcAft>
              </a:pPr>
              <a:endParaRPr sz="1333"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sym typeface="Barlow"/>
              </a:endParaRPr>
            </a:p>
          </p:txBody>
        </p:sp>
        <p:sp>
          <p:nvSpPr>
            <p:cNvPr id="3" name="Google Shape;1448;p33">
              <a:extLst>
                <a:ext uri="{FF2B5EF4-FFF2-40B4-BE49-F238E27FC236}">
                  <a16:creationId xmlns:a16="http://schemas.microsoft.com/office/drawing/2014/main" id="{C6BD11F0-B9F2-3466-0056-67DBA76A6CA5}"/>
                </a:ext>
              </a:extLst>
            </p:cNvPr>
            <p:cNvSpPr/>
            <p:nvPr/>
          </p:nvSpPr>
          <p:spPr>
            <a:xfrm>
              <a:off x="9726385" y="3295773"/>
              <a:ext cx="1973600" cy="2268000"/>
            </a:xfrm>
            <a:prstGeom prst="roundRect">
              <a:avLst>
                <a:gd name="adj" fmla="val 16667"/>
              </a:avLst>
            </a:prstGeom>
            <a:noFill/>
            <a:ln w="28575" cap="flat" cmpd="sng">
              <a:solidFill>
                <a:srgbClr val="18366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1448;p33">
              <a:extLst>
                <a:ext uri="{FF2B5EF4-FFF2-40B4-BE49-F238E27FC236}">
                  <a16:creationId xmlns:a16="http://schemas.microsoft.com/office/drawing/2014/main" id="{967BCFFD-1B97-BC87-46DC-37C3296F1A01}"/>
                </a:ext>
              </a:extLst>
            </p:cNvPr>
            <p:cNvSpPr/>
            <p:nvPr/>
          </p:nvSpPr>
          <p:spPr>
            <a:xfrm>
              <a:off x="531034" y="3300452"/>
              <a:ext cx="1973600" cy="2268000"/>
            </a:xfrm>
            <a:prstGeom prst="roundRect">
              <a:avLst>
                <a:gd name="adj" fmla="val 16667"/>
              </a:avLst>
            </a:prstGeom>
            <a:noFill/>
            <a:ln w="28575" cap="flat" cmpd="sng">
              <a:solidFill>
                <a:srgbClr val="18366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 name="Google Shape;1447;p33">
              <a:extLst>
                <a:ext uri="{FF2B5EF4-FFF2-40B4-BE49-F238E27FC236}">
                  <a16:creationId xmlns:a16="http://schemas.microsoft.com/office/drawing/2014/main" id="{C46577CC-CD2E-717D-42A3-D13EA2311F72}"/>
                </a:ext>
              </a:extLst>
            </p:cNvPr>
            <p:cNvSpPr/>
            <p:nvPr/>
          </p:nvSpPr>
          <p:spPr>
            <a:xfrm>
              <a:off x="1019797" y="2667869"/>
              <a:ext cx="1017908" cy="974083"/>
            </a:xfrm>
            <a:prstGeom prst="ellipse">
              <a:avLst/>
            </a:prstGeom>
            <a:solidFill>
              <a:srgbClr val="183660"/>
            </a:solidFill>
            <a:ln w="76200" cap="flat" cmpd="sng">
              <a:no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6" name="Google Shape;1450;p33">
              <a:extLst>
                <a:ext uri="{FF2B5EF4-FFF2-40B4-BE49-F238E27FC236}">
                  <a16:creationId xmlns:a16="http://schemas.microsoft.com/office/drawing/2014/main" id="{54E95C57-8D71-1A33-A9C2-819526124A3F}"/>
                </a:ext>
              </a:extLst>
            </p:cNvPr>
            <p:cNvSpPr txBox="1"/>
            <p:nvPr/>
          </p:nvSpPr>
          <p:spPr>
            <a:xfrm>
              <a:off x="524080" y="3631867"/>
              <a:ext cx="2062448" cy="2084668"/>
            </a:xfrm>
            <a:prstGeom prst="rect">
              <a:avLst/>
            </a:prstGeom>
            <a:noFill/>
            <a:ln>
              <a:noFill/>
            </a:ln>
          </p:spPr>
          <p:txBody>
            <a:bodyPr spcFirstLastPara="1" wrap="square" lIns="121900" tIns="121900" rIns="121900" bIns="121900" anchor="t" anchorCtr="0">
              <a:noAutofit/>
            </a:bodyPr>
            <a:lstStyle/>
            <a:p>
              <a:pPr algn="just">
                <a:lnSpc>
                  <a:spcPct val="80000"/>
                </a:lnSpc>
              </a:pPr>
              <a:r>
                <a:rPr lang="es-ES" dirty="0">
                  <a:solidFill>
                    <a:schemeClr val="dk1"/>
                  </a:solidFill>
                  <a:latin typeface="Roboto"/>
                  <a:ea typeface="Roboto"/>
                  <a:cs typeface="Roboto"/>
                  <a:sym typeface="Roboto"/>
                </a:rPr>
                <a:t>Impulsar la coordinación y articulación interinstitucional y dar seguimiento a la ejecución de las acciones que de esta deriven.</a:t>
              </a:r>
            </a:p>
          </p:txBody>
        </p:sp>
        <p:cxnSp>
          <p:nvCxnSpPr>
            <p:cNvPr id="9" name="Google Shape;1462;p33">
              <a:extLst>
                <a:ext uri="{FF2B5EF4-FFF2-40B4-BE49-F238E27FC236}">
                  <a16:creationId xmlns:a16="http://schemas.microsoft.com/office/drawing/2014/main" id="{06F02EAD-5055-0D6A-C465-680F02E99BA0}"/>
                </a:ext>
              </a:extLst>
            </p:cNvPr>
            <p:cNvCxnSpPr>
              <a:cxnSpLocks/>
            </p:cNvCxnSpPr>
            <p:nvPr/>
          </p:nvCxnSpPr>
          <p:spPr>
            <a:xfrm>
              <a:off x="2336738" y="2949000"/>
              <a:ext cx="595600" cy="0"/>
            </a:xfrm>
            <a:prstGeom prst="straightConnector1">
              <a:avLst/>
            </a:prstGeom>
            <a:noFill/>
            <a:ln w="19050" cap="flat" cmpd="sng">
              <a:solidFill>
                <a:srgbClr val="183660"/>
              </a:solidFill>
              <a:prstDash val="solid"/>
              <a:round/>
              <a:headEnd type="none" w="med" len="med"/>
              <a:tailEnd type="none" w="med" len="med"/>
            </a:ln>
          </p:spPr>
        </p:cxnSp>
        <p:cxnSp>
          <p:nvCxnSpPr>
            <p:cNvPr id="10" name="Google Shape;1464;p33">
              <a:extLst>
                <a:ext uri="{FF2B5EF4-FFF2-40B4-BE49-F238E27FC236}">
                  <a16:creationId xmlns:a16="http://schemas.microsoft.com/office/drawing/2014/main" id="{B5B0CF53-5C02-5665-2CEB-D50401DBDDD6}"/>
                </a:ext>
              </a:extLst>
            </p:cNvPr>
            <p:cNvCxnSpPr>
              <a:cxnSpLocks/>
            </p:cNvCxnSpPr>
            <p:nvPr/>
          </p:nvCxnSpPr>
          <p:spPr>
            <a:xfrm>
              <a:off x="4631905" y="2949000"/>
              <a:ext cx="595600" cy="0"/>
            </a:xfrm>
            <a:prstGeom prst="straightConnector1">
              <a:avLst/>
            </a:prstGeom>
            <a:noFill/>
            <a:ln w="19050" cap="flat" cmpd="sng">
              <a:solidFill>
                <a:srgbClr val="183660"/>
              </a:solidFill>
              <a:prstDash val="solid"/>
              <a:round/>
              <a:headEnd type="none" w="med" len="med"/>
              <a:tailEnd type="none" w="med" len="med"/>
            </a:ln>
          </p:spPr>
        </p:cxnSp>
        <p:cxnSp>
          <p:nvCxnSpPr>
            <p:cNvPr id="11" name="Google Shape;1473;p33">
              <a:extLst>
                <a:ext uri="{FF2B5EF4-FFF2-40B4-BE49-F238E27FC236}">
                  <a16:creationId xmlns:a16="http://schemas.microsoft.com/office/drawing/2014/main" id="{E710EC4E-57AD-AF57-1871-6B6752DBAD97}"/>
                </a:ext>
              </a:extLst>
            </p:cNvPr>
            <p:cNvCxnSpPr>
              <a:cxnSpLocks/>
            </p:cNvCxnSpPr>
            <p:nvPr/>
          </p:nvCxnSpPr>
          <p:spPr>
            <a:xfrm>
              <a:off x="6927072" y="2949000"/>
              <a:ext cx="595600" cy="0"/>
            </a:xfrm>
            <a:prstGeom prst="straightConnector1">
              <a:avLst/>
            </a:prstGeom>
            <a:noFill/>
            <a:ln w="19050" cap="flat" cmpd="sng">
              <a:solidFill>
                <a:srgbClr val="183660"/>
              </a:solidFill>
              <a:prstDash val="solid"/>
              <a:round/>
              <a:headEnd type="none" w="med" len="med"/>
              <a:tailEnd type="none" w="med" len="med"/>
            </a:ln>
          </p:spPr>
        </p:cxnSp>
        <p:cxnSp>
          <p:nvCxnSpPr>
            <p:cNvPr id="12" name="Google Shape;1482;p33">
              <a:extLst>
                <a:ext uri="{FF2B5EF4-FFF2-40B4-BE49-F238E27FC236}">
                  <a16:creationId xmlns:a16="http://schemas.microsoft.com/office/drawing/2014/main" id="{D6DEF49A-4C15-5A7F-74E2-BE798DE72BFF}"/>
                </a:ext>
              </a:extLst>
            </p:cNvPr>
            <p:cNvCxnSpPr>
              <a:cxnSpLocks/>
            </p:cNvCxnSpPr>
            <p:nvPr/>
          </p:nvCxnSpPr>
          <p:spPr>
            <a:xfrm>
              <a:off x="9222238" y="2949000"/>
              <a:ext cx="595600" cy="0"/>
            </a:xfrm>
            <a:prstGeom prst="straightConnector1">
              <a:avLst/>
            </a:prstGeom>
            <a:noFill/>
            <a:ln w="19050" cap="flat" cmpd="sng">
              <a:solidFill>
                <a:srgbClr val="183660"/>
              </a:solidFill>
              <a:prstDash val="solid"/>
              <a:round/>
              <a:headEnd type="none" w="med" len="med"/>
              <a:tailEnd type="none" w="med" len="med"/>
            </a:ln>
          </p:spPr>
        </p:cxnSp>
        <p:sp>
          <p:nvSpPr>
            <p:cNvPr id="15" name="Google Shape;1448;p33">
              <a:extLst>
                <a:ext uri="{FF2B5EF4-FFF2-40B4-BE49-F238E27FC236}">
                  <a16:creationId xmlns:a16="http://schemas.microsoft.com/office/drawing/2014/main" id="{743E17B2-FEBA-7884-6CD1-2502EF06FF0B}"/>
                </a:ext>
              </a:extLst>
            </p:cNvPr>
            <p:cNvSpPr/>
            <p:nvPr/>
          </p:nvSpPr>
          <p:spPr>
            <a:xfrm>
              <a:off x="2812225" y="3314568"/>
              <a:ext cx="1973600" cy="2268000"/>
            </a:xfrm>
            <a:prstGeom prst="roundRect">
              <a:avLst>
                <a:gd name="adj" fmla="val 16667"/>
              </a:avLst>
            </a:prstGeom>
            <a:noFill/>
            <a:ln w="28575" cap="flat" cmpd="sng">
              <a:solidFill>
                <a:srgbClr val="18366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 name="Google Shape;1450;p33">
              <a:extLst>
                <a:ext uri="{FF2B5EF4-FFF2-40B4-BE49-F238E27FC236}">
                  <a16:creationId xmlns:a16="http://schemas.microsoft.com/office/drawing/2014/main" id="{FC997F9D-5C05-69EC-3DFA-4D23DCA276DA}"/>
                </a:ext>
              </a:extLst>
            </p:cNvPr>
            <p:cNvSpPr txBox="1"/>
            <p:nvPr/>
          </p:nvSpPr>
          <p:spPr>
            <a:xfrm>
              <a:off x="7406378" y="3649914"/>
              <a:ext cx="2080094" cy="2114157"/>
            </a:xfrm>
            <a:prstGeom prst="rect">
              <a:avLst/>
            </a:prstGeom>
            <a:noFill/>
            <a:ln>
              <a:noFill/>
            </a:ln>
          </p:spPr>
          <p:txBody>
            <a:bodyPr spcFirstLastPara="1" wrap="square" lIns="121900" tIns="121900" rIns="121900" bIns="121900" anchor="t" anchorCtr="0">
              <a:noAutofit/>
            </a:bodyPr>
            <a:lstStyle/>
            <a:p>
              <a:pPr>
                <a:lnSpc>
                  <a:spcPct val="80000"/>
                </a:lnSpc>
              </a:pPr>
              <a:r>
                <a:rPr lang="es-ES" dirty="0">
                  <a:solidFill>
                    <a:schemeClr val="dk1"/>
                  </a:solidFill>
                  <a:latin typeface="Roboto"/>
                  <a:ea typeface="Roboto"/>
                  <a:cs typeface="Roboto"/>
                  <a:sym typeface="Roboto"/>
                </a:rPr>
                <a:t>Impulsar las fortalezas complementarias de las cinco universidades estatales.</a:t>
              </a:r>
            </a:p>
          </p:txBody>
        </p:sp>
        <p:sp>
          <p:nvSpPr>
            <p:cNvPr id="17" name="Google Shape;1448;p33">
              <a:extLst>
                <a:ext uri="{FF2B5EF4-FFF2-40B4-BE49-F238E27FC236}">
                  <a16:creationId xmlns:a16="http://schemas.microsoft.com/office/drawing/2014/main" id="{CA0C7EA8-E3F8-A546-9BEA-65CB4F386DBC}"/>
                </a:ext>
              </a:extLst>
            </p:cNvPr>
            <p:cNvSpPr/>
            <p:nvPr/>
          </p:nvSpPr>
          <p:spPr>
            <a:xfrm>
              <a:off x="5111062" y="3322588"/>
              <a:ext cx="1973600" cy="2268000"/>
            </a:xfrm>
            <a:prstGeom prst="roundRect">
              <a:avLst>
                <a:gd name="adj" fmla="val 16667"/>
              </a:avLst>
            </a:prstGeom>
            <a:noFill/>
            <a:ln w="28575" cap="flat" cmpd="sng">
              <a:solidFill>
                <a:srgbClr val="18366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 name="Google Shape;1450;p33">
              <a:extLst>
                <a:ext uri="{FF2B5EF4-FFF2-40B4-BE49-F238E27FC236}">
                  <a16:creationId xmlns:a16="http://schemas.microsoft.com/office/drawing/2014/main" id="{68627081-9A41-8FCF-7510-C49EC96448AE}"/>
                </a:ext>
              </a:extLst>
            </p:cNvPr>
            <p:cNvSpPr txBox="1"/>
            <p:nvPr/>
          </p:nvSpPr>
          <p:spPr>
            <a:xfrm>
              <a:off x="5104107" y="3649914"/>
              <a:ext cx="2030831" cy="2114157"/>
            </a:xfrm>
            <a:prstGeom prst="rect">
              <a:avLst/>
            </a:prstGeom>
            <a:noFill/>
            <a:ln>
              <a:noFill/>
            </a:ln>
          </p:spPr>
          <p:txBody>
            <a:bodyPr spcFirstLastPara="1" wrap="square" lIns="121900" tIns="121900" rIns="121900" bIns="121900" anchor="t" anchorCtr="0">
              <a:noAutofit/>
            </a:bodyPr>
            <a:lstStyle/>
            <a:p>
              <a:pPr>
                <a:lnSpc>
                  <a:spcPct val="80000"/>
                </a:lnSpc>
              </a:pPr>
              <a:r>
                <a:rPr lang="es-ES" dirty="0">
                  <a:solidFill>
                    <a:schemeClr val="dk1"/>
                  </a:solidFill>
                  <a:latin typeface="Roboto"/>
                  <a:ea typeface="Roboto"/>
                  <a:cs typeface="Roboto"/>
                  <a:sym typeface="Roboto"/>
                </a:rPr>
                <a:t>Favorecer y enriquecer la cooperación interuniversitaria.</a:t>
              </a:r>
            </a:p>
          </p:txBody>
        </p:sp>
        <p:sp>
          <p:nvSpPr>
            <p:cNvPr id="22" name="Google Shape;1448;p33">
              <a:extLst>
                <a:ext uri="{FF2B5EF4-FFF2-40B4-BE49-F238E27FC236}">
                  <a16:creationId xmlns:a16="http://schemas.microsoft.com/office/drawing/2014/main" id="{8956796F-E3DC-0C2F-892E-10C79FA8C1E9}"/>
                </a:ext>
              </a:extLst>
            </p:cNvPr>
            <p:cNvSpPr/>
            <p:nvPr/>
          </p:nvSpPr>
          <p:spPr>
            <a:xfrm>
              <a:off x="7440385" y="3308473"/>
              <a:ext cx="1973600" cy="2268000"/>
            </a:xfrm>
            <a:prstGeom prst="roundRect">
              <a:avLst>
                <a:gd name="adj" fmla="val 16667"/>
              </a:avLst>
            </a:prstGeom>
            <a:noFill/>
            <a:ln w="28575" cap="flat" cmpd="sng">
              <a:solidFill>
                <a:srgbClr val="18366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 name="Google Shape;1450;p33">
              <a:extLst>
                <a:ext uri="{FF2B5EF4-FFF2-40B4-BE49-F238E27FC236}">
                  <a16:creationId xmlns:a16="http://schemas.microsoft.com/office/drawing/2014/main" id="{726C178F-3BDE-3747-3037-E3AFF3EF2DD0}"/>
                </a:ext>
              </a:extLst>
            </p:cNvPr>
            <p:cNvSpPr txBox="1"/>
            <p:nvPr/>
          </p:nvSpPr>
          <p:spPr>
            <a:xfrm>
              <a:off x="9708364" y="3649914"/>
              <a:ext cx="1989200" cy="2114157"/>
            </a:xfrm>
            <a:prstGeom prst="rect">
              <a:avLst/>
            </a:prstGeom>
            <a:noFill/>
            <a:ln>
              <a:noFill/>
            </a:ln>
          </p:spPr>
          <p:txBody>
            <a:bodyPr spcFirstLastPara="1" wrap="square" lIns="121900" tIns="121900" rIns="121900" bIns="121900" anchor="t" anchorCtr="0">
              <a:noAutofit/>
            </a:bodyPr>
            <a:lstStyle/>
            <a:p>
              <a:pPr>
                <a:lnSpc>
                  <a:spcPct val="80000"/>
                </a:lnSpc>
              </a:pPr>
              <a:r>
                <a:rPr lang="es-ES" dirty="0">
                  <a:solidFill>
                    <a:schemeClr val="dk1"/>
                  </a:solidFill>
                  <a:latin typeface="Roboto"/>
                  <a:ea typeface="Roboto"/>
                  <a:cs typeface="Roboto"/>
                  <a:sym typeface="Roboto"/>
                </a:rPr>
                <a:t>Promover la integración  universitaria.</a:t>
              </a:r>
            </a:p>
          </p:txBody>
        </p:sp>
        <p:sp>
          <p:nvSpPr>
            <p:cNvPr id="24" name="Google Shape;1447;p33">
              <a:extLst>
                <a:ext uri="{FF2B5EF4-FFF2-40B4-BE49-F238E27FC236}">
                  <a16:creationId xmlns:a16="http://schemas.microsoft.com/office/drawing/2014/main" id="{0B9FA205-CFC6-9F23-E434-76E84C2A9973}"/>
                </a:ext>
              </a:extLst>
            </p:cNvPr>
            <p:cNvSpPr/>
            <p:nvPr/>
          </p:nvSpPr>
          <p:spPr>
            <a:xfrm>
              <a:off x="10216874" y="2680781"/>
              <a:ext cx="1017908" cy="974083"/>
            </a:xfrm>
            <a:prstGeom prst="ellipse">
              <a:avLst/>
            </a:prstGeom>
            <a:solidFill>
              <a:srgbClr val="183660"/>
            </a:solidFill>
            <a:ln w="76200" cap="flat" cmpd="sng">
              <a:no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 name="Google Shape;1447;p33">
              <a:extLst>
                <a:ext uri="{FF2B5EF4-FFF2-40B4-BE49-F238E27FC236}">
                  <a16:creationId xmlns:a16="http://schemas.microsoft.com/office/drawing/2014/main" id="{D7063755-91AF-46B5-C348-E4AB553D5044}"/>
                </a:ext>
              </a:extLst>
            </p:cNvPr>
            <p:cNvSpPr/>
            <p:nvPr/>
          </p:nvSpPr>
          <p:spPr>
            <a:xfrm>
              <a:off x="7940533" y="2667482"/>
              <a:ext cx="1017908" cy="974083"/>
            </a:xfrm>
            <a:prstGeom prst="ellipse">
              <a:avLst/>
            </a:prstGeom>
            <a:solidFill>
              <a:srgbClr val="183660"/>
            </a:solidFill>
            <a:ln w="76200" cap="flat" cmpd="sng">
              <a:no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 name="Google Shape;1447;p33">
              <a:extLst>
                <a:ext uri="{FF2B5EF4-FFF2-40B4-BE49-F238E27FC236}">
                  <a16:creationId xmlns:a16="http://schemas.microsoft.com/office/drawing/2014/main" id="{7AEC47C5-D03B-14F6-749D-5D69016E3E97}"/>
                </a:ext>
              </a:extLst>
            </p:cNvPr>
            <p:cNvSpPr/>
            <p:nvPr/>
          </p:nvSpPr>
          <p:spPr>
            <a:xfrm>
              <a:off x="5595482" y="2663131"/>
              <a:ext cx="1017908" cy="974083"/>
            </a:xfrm>
            <a:prstGeom prst="ellipse">
              <a:avLst/>
            </a:prstGeom>
            <a:solidFill>
              <a:srgbClr val="183660"/>
            </a:solidFill>
            <a:ln w="76200" cap="flat" cmpd="sng">
              <a:no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 name="Google Shape;1447;p33">
              <a:extLst>
                <a:ext uri="{FF2B5EF4-FFF2-40B4-BE49-F238E27FC236}">
                  <a16:creationId xmlns:a16="http://schemas.microsoft.com/office/drawing/2014/main" id="{B1E0AE58-935E-E878-F074-FFC0E50E525B}"/>
                </a:ext>
              </a:extLst>
            </p:cNvPr>
            <p:cNvSpPr/>
            <p:nvPr/>
          </p:nvSpPr>
          <p:spPr>
            <a:xfrm>
              <a:off x="3300988" y="2667301"/>
              <a:ext cx="1017908" cy="974083"/>
            </a:xfrm>
            <a:prstGeom prst="ellipse">
              <a:avLst/>
            </a:prstGeom>
            <a:solidFill>
              <a:srgbClr val="183660"/>
            </a:solidFill>
            <a:ln w="76200" cap="flat" cmpd="sng">
              <a:no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 name="Google Shape;1450;p33">
              <a:extLst>
                <a:ext uri="{FF2B5EF4-FFF2-40B4-BE49-F238E27FC236}">
                  <a16:creationId xmlns:a16="http://schemas.microsoft.com/office/drawing/2014/main" id="{359FAFDC-894C-F050-B17C-5D2AF93A51C9}"/>
                </a:ext>
              </a:extLst>
            </p:cNvPr>
            <p:cNvSpPr txBox="1"/>
            <p:nvPr/>
          </p:nvSpPr>
          <p:spPr>
            <a:xfrm>
              <a:off x="2780915" y="3649914"/>
              <a:ext cx="2123674" cy="2114157"/>
            </a:xfrm>
            <a:prstGeom prst="rect">
              <a:avLst/>
            </a:prstGeom>
            <a:noFill/>
            <a:ln>
              <a:noFill/>
            </a:ln>
          </p:spPr>
          <p:txBody>
            <a:bodyPr spcFirstLastPara="1" wrap="square" lIns="121900" tIns="121900" rIns="121900" bIns="121900" anchor="t" anchorCtr="0">
              <a:noAutofit/>
            </a:bodyPr>
            <a:lstStyle/>
            <a:p>
              <a:pPr>
                <a:lnSpc>
                  <a:spcPct val="80000"/>
                </a:lnSpc>
              </a:pPr>
              <a:r>
                <a:rPr lang="es-ES" dirty="0">
                  <a:solidFill>
                    <a:schemeClr val="dk1"/>
                  </a:solidFill>
                  <a:latin typeface="Roboto"/>
                  <a:ea typeface="Roboto"/>
                  <a:cs typeface="Roboto"/>
                  <a:sym typeface="Roboto"/>
                </a:rPr>
                <a:t>Suscitar la creación de espacios estratégicos para el desarrollo interuniversitario.</a:t>
              </a:r>
            </a:p>
          </p:txBody>
        </p:sp>
        <p:pic>
          <p:nvPicPr>
            <p:cNvPr id="46" name="Gráfico 45" descr="Centro educativo contorno">
              <a:extLst>
                <a:ext uri="{FF2B5EF4-FFF2-40B4-BE49-F238E27FC236}">
                  <a16:creationId xmlns:a16="http://schemas.microsoft.com/office/drawing/2014/main" id="{55FD2456-C342-ED62-0682-D004AECF14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68959" y="2705742"/>
              <a:ext cx="638877" cy="638877"/>
            </a:xfrm>
            <a:prstGeom prst="rect">
              <a:avLst/>
            </a:prstGeom>
          </p:spPr>
        </p:pic>
        <p:pic>
          <p:nvPicPr>
            <p:cNvPr id="48" name="Gráfico 47" descr="Centro educativo con relleno sólido">
              <a:extLst>
                <a:ext uri="{FF2B5EF4-FFF2-40B4-BE49-F238E27FC236}">
                  <a16:creationId xmlns:a16="http://schemas.microsoft.com/office/drawing/2014/main" id="{8225868A-A519-C425-8BC9-FD1922B075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18959" y="2855742"/>
              <a:ext cx="638877" cy="638877"/>
            </a:xfrm>
            <a:prstGeom prst="rect">
              <a:avLst/>
            </a:prstGeom>
          </p:spPr>
        </p:pic>
        <p:pic>
          <p:nvPicPr>
            <p:cNvPr id="50" name="Imagen 49">
              <a:extLst>
                <a:ext uri="{FF2B5EF4-FFF2-40B4-BE49-F238E27FC236}">
                  <a16:creationId xmlns:a16="http://schemas.microsoft.com/office/drawing/2014/main" id="{46F7BFE4-D3CD-91A5-4FB3-C0873E6A3F55}"/>
                </a:ext>
              </a:extLst>
            </p:cNvPr>
            <p:cNvPicPr>
              <a:picLocks noChangeAspect="1"/>
            </p:cNvPicPr>
            <p:nvPr/>
          </p:nvPicPr>
          <p:blipFill>
            <a:blip r:embed="rId8">
              <a:lum bright="70000" contrast="-70000"/>
            </a:blip>
            <a:stretch>
              <a:fillRect/>
            </a:stretch>
          </p:blipFill>
          <p:spPr>
            <a:xfrm>
              <a:off x="10435471" y="2863308"/>
              <a:ext cx="640800" cy="640800"/>
            </a:xfrm>
            <a:prstGeom prst="rect">
              <a:avLst/>
            </a:prstGeom>
            <a:ln>
              <a:noFill/>
            </a:ln>
          </p:spPr>
        </p:pic>
        <p:pic>
          <p:nvPicPr>
            <p:cNvPr id="52" name="Imagen 51">
              <a:extLst>
                <a:ext uri="{FF2B5EF4-FFF2-40B4-BE49-F238E27FC236}">
                  <a16:creationId xmlns:a16="http://schemas.microsoft.com/office/drawing/2014/main" id="{71343162-2E49-53FB-8EB8-133F43B131A2}"/>
                </a:ext>
              </a:extLst>
            </p:cNvPr>
            <p:cNvPicPr>
              <a:picLocks noChangeAspect="1"/>
            </p:cNvPicPr>
            <p:nvPr/>
          </p:nvPicPr>
          <p:blipFill>
            <a:blip r:embed="rId9">
              <a:lum bright="70000" contrast="-70000"/>
              <a:extLst>
                <a:ext uri="{BEBA8EAE-BF5A-486C-A8C5-ECC9F3942E4B}">
                  <a14:imgProps xmlns:a14="http://schemas.microsoft.com/office/drawing/2010/main">
                    <a14:imgLayer r:embed="rId10">
                      <a14:imgEffect>
                        <a14:colorTemperature colorTemp="2107"/>
                      </a14:imgEffect>
                      <a14:imgEffect>
                        <a14:saturation sat="400000"/>
                      </a14:imgEffect>
                    </a14:imgLayer>
                  </a14:imgProps>
                </a:ext>
              </a:extLst>
            </a:blip>
            <a:stretch>
              <a:fillRect/>
            </a:stretch>
          </p:blipFill>
          <p:spPr>
            <a:xfrm>
              <a:off x="5775600" y="2845451"/>
              <a:ext cx="640800" cy="640800"/>
            </a:xfrm>
            <a:prstGeom prst="rect">
              <a:avLst/>
            </a:prstGeom>
          </p:spPr>
        </p:pic>
        <p:pic>
          <p:nvPicPr>
            <p:cNvPr id="54" name="Gráfico 53" descr="Bombilla y equipo contorno">
              <a:extLst>
                <a:ext uri="{FF2B5EF4-FFF2-40B4-BE49-F238E27FC236}">
                  <a16:creationId xmlns:a16="http://schemas.microsoft.com/office/drawing/2014/main" id="{BA471316-0818-F8EA-6879-404F4FAA70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92007" y="2807765"/>
              <a:ext cx="640800" cy="640800"/>
            </a:xfrm>
            <a:prstGeom prst="rect">
              <a:avLst/>
            </a:prstGeom>
          </p:spPr>
        </p:pic>
        <p:pic>
          <p:nvPicPr>
            <p:cNvPr id="56" name="Gráfico 55" descr="Conexiones contorno">
              <a:extLst>
                <a:ext uri="{FF2B5EF4-FFF2-40B4-BE49-F238E27FC236}">
                  <a16:creationId xmlns:a16="http://schemas.microsoft.com/office/drawing/2014/main" id="{5F25F587-40F3-6C02-65A9-0F7046AB449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85643" y="2833494"/>
              <a:ext cx="640800" cy="640800"/>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6422065" y="2253724"/>
            <a:ext cx="4244982" cy="1946137"/>
          </a:xfrm>
        </p:spPr>
        <p:txBody>
          <a:bodyPr spcFirstLastPara="1" wrap="square" lIns="121900" tIns="121900" rIns="121900" bIns="121900" anchor="ctr" anchorCtr="0">
            <a:normAutofit fontScale="90000"/>
          </a:bodyPr>
          <a:lstStyle/>
          <a:p>
            <a:r>
              <a:rPr lang="es-ES" sz="4267" dirty="0"/>
              <a:t>EL CRÉDITO ACADÉMICO EN COSTA RICA </a:t>
            </a:r>
          </a:p>
        </p:txBody>
      </p:sp>
      <p:sp>
        <p:nvSpPr>
          <p:cNvPr id="2" name="Google Shape;255;p34">
            <a:extLst>
              <a:ext uri="{FF2B5EF4-FFF2-40B4-BE49-F238E27FC236}">
                <a16:creationId xmlns:a16="http://schemas.microsoft.com/office/drawing/2014/main" id="{0F73875A-3601-81C3-9809-C24BD66FEFE5}"/>
              </a:ext>
            </a:extLst>
          </p:cNvPr>
          <p:cNvSpPr txBox="1">
            <a:spLocks/>
          </p:cNvSpPr>
          <p:nvPr/>
        </p:nvSpPr>
        <p:spPr>
          <a:xfrm>
            <a:off x="6663337" y="1606348"/>
            <a:ext cx="1700400" cy="507600"/>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7200" dirty="0">
                <a:latin typeface="Century Gothic" panose="020B0502020202020204" pitchFamily="34" charset="0"/>
              </a:rPr>
              <a:t>02</a:t>
            </a:r>
          </a:p>
        </p:txBody>
      </p:sp>
    </p:spTree>
    <p:extLst>
      <p:ext uri="{BB962C8B-B14F-4D97-AF65-F5344CB8AC3E}">
        <p14:creationId xmlns:p14="http://schemas.microsoft.com/office/powerpoint/2010/main" val="270990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60;p55">
            <a:extLst>
              <a:ext uri="{FF2B5EF4-FFF2-40B4-BE49-F238E27FC236}">
                <a16:creationId xmlns:a16="http://schemas.microsoft.com/office/drawing/2014/main" id="{A839D6E0-82B1-CC0B-CB1D-D288E22CCCD6}"/>
              </a:ext>
            </a:extLst>
          </p:cNvPr>
          <p:cNvSpPr txBox="1">
            <a:spLocks/>
          </p:cNvSpPr>
          <p:nvPr/>
        </p:nvSpPr>
        <p:spPr>
          <a:xfrm>
            <a:off x="2648492" y="936967"/>
            <a:ext cx="6619460" cy="763588"/>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dirty="0">
                <a:latin typeface="Roboto" panose="02000000000000000000" pitchFamily="2" charset="0"/>
                <a:ea typeface="Roboto" panose="02000000000000000000" pitchFamily="2" charset="0"/>
                <a:cs typeface="Roboto" panose="02000000000000000000" pitchFamily="2" charset="0"/>
              </a:rPr>
              <a:t>Antecedentes</a:t>
            </a:r>
          </a:p>
        </p:txBody>
      </p:sp>
      <p:grpSp>
        <p:nvGrpSpPr>
          <p:cNvPr id="21" name="Grupo 20">
            <a:extLst>
              <a:ext uri="{FF2B5EF4-FFF2-40B4-BE49-F238E27FC236}">
                <a16:creationId xmlns:a16="http://schemas.microsoft.com/office/drawing/2014/main" id="{9C8C771A-BE4D-85C2-A935-1DA4379346BE}"/>
              </a:ext>
            </a:extLst>
          </p:cNvPr>
          <p:cNvGrpSpPr/>
          <p:nvPr/>
        </p:nvGrpSpPr>
        <p:grpSpPr>
          <a:xfrm>
            <a:off x="1387698" y="1936680"/>
            <a:ext cx="9416603" cy="3676660"/>
            <a:chOff x="1342529" y="1766138"/>
            <a:chExt cx="9416603" cy="3676660"/>
          </a:xfrm>
        </p:grpSpPr>
        <p:sp>
          <p:nvSpPr>
            <p:cNvPr id="7" name="Rectángulo: esquinas redondeadas 6">
              <a:extLst>
                <a:ext uri="{FF2B5EF4-FFF2-40B4-BE49-F238E27FC236}">
                  <a16:creationId xmlns:a16="http://schemas.microsoft.com/office/drawing/2014/main" id="{162E9AD3-9F8B-FC83-9F52-246726BB2793}"/>
                </a:ext>
              </a:extLst>
            </p:cNvPr>
            <p:cNvSpPr>
              <a:spLocks noChangeAspect="1"/>
            </p:cNvSpPr>
            <p:nvPr/>
          </p:nvSpPr>
          <p:spPr>
            <a:xfrm>
              <a:off x="7833412" y="2346798"/>
              <a:ext cx="2925720" cy="3096000"/>
            </a:xfrm>
            <a:prstGeom prst="roundRect">
              <a:avLst/>
            </a:prstGeom>
            <a:solidFill>
              <a:schemeClr val="bg1"/>
            </a:solidFill>
            <a:ln w="28575">
              <a:solidFill>
                <a:srgbClr val="183660"/>
              </a:solidFill>
            </a:ln>
          </p:spPr>
          <p:style>
            <a:lnRef idx="2">
              <a:schemeClr val="accent1">
                <a:shade val="15000"/>
              </a:schemeClr>
            </a:lnRef>
            <a:fillRef idx="1">
              <a:schemeClr val="accent1"/>
            </a:fillRef>
            <a:effectRef idx="0">
              <a:schemeClr val="accent1"/>
            </a:effectRef>
            <a:fontRef idx="minor">
              <a:schemeClr val="lt1"/>
            </a:fontRef>
          </p:style>
          <p:txBody>
            <a:bodyPr vert="horz" lIns="36000" tIns="72000" rIns="36000" bIns="72000" rtlCol="0" anchor="t"/>
            <a:lstStyle/>
            <a:p>
              <a:pPr algn="just">
                <a:buClr>
                  <a:srgbClr val="000000"/>
                </a:buClr>
              </a:pPr>
              <a:endParaRPr lang="es-ES" sz="1700" kern="0" spc="-100" dirty="0">
                <a:solidFill>
                  <a:schemeClr val="dk1"/>
                </a:solidFill>
                <a:latin typeface="Roboto"/>
                <a:ea typeface="Roboto"/>
                <a:cs typeface="Roboto"/>
              </a:endParaRPr>
            </a:p>
            <a:p>
              <a:pPr algn="just">
                <a:buClr>
                  <a:srgbClr val="000000"/>
                </a:buClr>
              </a:pPr>
              <a:r>
                <a:rPr lang="es-ES" sz="1700" kern="0" spc="-100" dirty="0">
                  <a:solidFill>
                    <a:schemeClr val="dk1"/>
                  </a:solidFill>
                  <a:latin typeface="Roboto"/>
                  <a:ea typeface="Roboto"/>
                  <a:cs typeface="Roboto"/>
                </a:rPr>
                <a:t>Estudio Nomenclatura de Grados y Títulos, para su definición y caracterización. Gran contribución al desarrollo coordinado de la ESUE, a hacer explícito el significado del producto del quehacer académico de la misma y a facilitar su comprensión.</a:t>
              </a:r>
              <a:endParaRPr lang="es-CR" sz="1700" kern="0" spc="-100" dirty="0">
                <a:solidFill>
                  <a:schemeClr val="dk1"/>
                </a:solidFill>
                <a:latin typeface="Roboto"/>
                <a:ea typeface="Roboto"/>
                <a:cs typeface="Roboto"/>
              </a:endParaRPr>
            </a:p>
          </p:txBody>
        </p:sp>
        <p:grpSp>
          <p:nvGrpSpPr>
            <p:cNvPr id="19" name="Grupo 18">
              <a:extLst>
                <a:ext uri="{FF2B5EF4-FFF2-40B4-BE49-F238E27FC236}">
                  <a16:creationId xmlns:a16="http://schemas.microsoft.com/office/drawing/2014/main" id="{D9D49B88-5A65-7AAE-7F6E-AB1ABDEA7FFA}"/>
                </a:ext>
              </a:extLst>
            </p:cNvPr>
            <p:cNvGrpSpPr/>
            <p:nvPr/>
          </p:nvGrpSpPr>
          <p:grpSpPr>
            <a:xfrm>
              <a:off x="1342529" y="1838637"/>
              <a:ext cx="2926800" cy="3581654"/>
              <a:chOff x="1793452" y="1838637"/>
              <a:chExt cx="2926800" cy="3581654"/>
            </a:xfrm>
          </p:grpSpPr>
          <p:sp>
            <p:nvSpPr>
              <p:cNvPr id="5" name="Rectángulo: esquinas redondeadas 4">
                <a:extLst>
                  <a:ext uri="{FF2B5EF4-FFF2-40B4-BE49-F238E27FC236}">
                    <a16:creationId xmlns:a16="http://schemas.microsoft.com/office/drawing/2014/main" id="{9B10D839-D609-F820-25C6-86E26FBAEE0F}"/>
                  </a:ext>
                </a:extLst>
              </p:cNvPr>
              <p:cNvSpPr>
                <a:spLocks noChangeAspect="1"/>
              </p:cNvSpPr>
              <p:nvPr/>
            </p:nvSpPr>
            <p:spPr>
              <a:xfrm>
                <a:off x="1793452" y="2321105"/>
                <a:ext cx="2926800" cy="3099186"/>
              </a:xfrm>
              <a:prstGeom prst="roundRect">
                <a:avLst/>
              </a:prstGeom>
              <a:solidFill>
                <a:schemeClr val="bg1"/>
              </a:solidFill>
              <a:ln w="28575">
                <a:solidFill>
                  <a:srgbClr val="183660"/>
                </a:solidFill>
              </a:ln>
            </p:spPr>
            <p:style>
              <a:lnRef idx="2">
                <a:schemeClr val="accent1">
                  <a:shade val="15000"/>
                </a:schemeClr>
              </a:lnRef>
              <a:fillRef idx="1">
                <a:schemeClr val="accent1"/>
              </a:fillRef>
              <a:effectRef idx="0">
                <a:schemeClr val="accent1"/>
              </a:effectRef>
              <a:fontRef idx="minor">
                <a:schemeClr val="lt1"/>
              </a:fontRef>
            </p:style>
            <p:txBody>
              <a:bodyPr vert="horz" lIns="36000" tIns="72000" rIns="36000" bIns="72000" rtlCol="0" anchor="t"/>
              <a:lstStyle/>
              <a:p>
                <a:pPr algn="just">
                  <a:buClr>
                    <a:srgbClr val="000000"/>
                  </a:buClr>
                </a:pPr>
                <a:endParaRPr lang="es-CR" sz="1700" kern="0" spc="-100" dirty="0">
                  <a:solidFill>
                    <a:schemeClr val="dk1"/>
                  </a:solidFill>
                  <a:latin typeface="Roboto"/>
                  <a:ea typeface="Roboto"/>
                  <a:cs typeface="Roboto"/>
                  <a:sym typeface="Arial"/>
                </a:endParaRPr>
              </a:p>
              <a:p>
                <a:pPr algn="just">
                  <a:buClr>
                    <a:srgbClr val="000000"/>
                  </a:buClr>
                </a:pPr>
                <a:r>
                  <a:rPr lang="es-CR" sz="1700" kern="0" spc="-100" dirty="0">
                    <a:solidFill>
                      <a:schemeClr val="dk1"/>
                    </a:solidFill>
                    <a:latin typeface="Roboto"/>
                    <a:ea typeface="Roboto"/>
                    <a:cs typeface="Roboto"/>
                    <a:sym typeface="Arial"/>
                  </a:rPr>
                  <a:t>Necesidad de que el otorgamiento de grados y títulos de Educación Superior se realice mediante normas comunes que faciliten el desarrollo de las Instituciones de Educación Superior en una base de cooperación y coordinación. </a:t>
                </a:r>
              </a:p>
            </p:txBody>
          </p:sp>
          <p:grpSp>
            <p:nvGrpSpPr>
              <p:cNvPr id="4" name="Grupo 3">
                <a:extLst>
                  <a:ext uri="{FF2B5EF4-FFF2-40B4-BE49-F238E27FC236}">
                    <a16:creationId xmlns:a16="http://schemas.microsoft.com/office/drawing/2014/main" id="{EFE69BAA-6667-ADE2-947A-2CE0166D4685}"/>
                  </a:ext>
                </a:extLst>
              </p:cNvPr>
              <p:cNvGrpSpPr/>
              <p:nvPr/>
            </p:nvGrpSpPr>
            <p:grpSpPr>
              <a:xfrm>
                <a:off x="2696179" y="1838637"/>
                <a:ext cx="949580" cy="964936"/>
                <a:chOff x="831662" y="1753131"/>
                <a:chExt cx="745323" cy="757376"/>
              </a:xfrm>
            </p:grpSpPr>
            <p:sp>
              <p:nvSpPr>
                <p:cNvPr id="8" name="Google Shape;989;p37">
                  <a:extLst>
                    <a:ext uri="{FF2B5EF4-FFF2-40B4-BE49-F238E27FC236}">
                      <a16:creationId xmlns:a16="http://schemas.microsoft.com/office/drawing/2014/main" id="{8E4F485F-F0A3-5D0C-5552-2FCFFB5AC1C2}"/>
                    </a:ext>
                  </a:extLst>
                </p:cNvPr>
                <p:cNvSpPr/>
                <p:nvPr/>
              </p:nvSpPr>
              <p:spPr>
                <a:xfrm flipH="1">
                  <a:off x="831662" y="1810035"/>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 name="Gráfico 8" descr="Marca de verificación con relleno sólido">
                  <a:extLst>
                    <a:ext uri="{FF2B5EF4-FFF2-40B4-BE49-F238E27FC236}">
                      <a16:creationId xmlns:a16="http://schemas.microsoft.com/office/drawing/2014/main" id="{63163D8F-DD86-73A9-AAFC-8870C5691B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513" y="1753131"/>
                  <a:ext cx="700472" cy="700472"/>
                </a:xfrm>
                <a:prstGeom prst="rect">
                  <a:avLst/>
                </a:prstGeom>
                <a:effectLst>
                  <a:outerShdw blurRad="50800" dist="38100" algn="l" rotWithShape="0">
                    <a:prstClr val="black">
                      <a:alpha val="40000"/>
                    </a:prstClr>
                  </a:outerShdw>
                </a:effectLst>
              </p:spPr>
            </p:pic>
          </p:grpSp>
        </p:grpSp>
        <p:grpSp>
          <p:nvGrpSpPr>
            <p:cNvPr id="20" name="Grupo 19">
              <a:extLst>
                <a:ext uri="{FF2B5EF4-FFF2-40B4-BE49-F238E27FC236}">
                  <a16:creationId xmlns:a16="http://schemas.microsoft.com/office/drawing/2014/main" id="{A4F71EC0-21FA-D174-06D6-7700EF682570}"/>
                </a:ext>
              </a:extLst>
            </p:cNvPr>
            <p:cNvGrpSpPr/>
            <p:nvPr/>
          </p:nvGrpSpPr>
          <p:grpSpPr>
            <a:xfrm>
              <a:off x="4588510" y="1766138"/>
              <a:ext cx="2925720" cy="3676660"/>
              <a:chOff x="4812534" y="1766138"/>
              <a:chExt cx="2925720" cy="3676660"/>
            </a:xfrm>
          </p:grpSpPr>
          <p:sp>
            <p:nvSpPr>
              <p:cNvPr id="6" name="Rectángulo: esquinas redondeadas 5">
                <a:extLst>
                  <a:ext uri="{FF2B5EF4-FFF2-40B4-BE49-F238E27FC236}">
                    <a16:creationId xmlns:a16="http://schemas.microsoft.com/office/drawing/2014/main" id="{88971FD4-6D56-1BD4-0F24-39E10361390A}"/>
                  </a:ext>
                </a:extLst>
              </p:cNvPr>
              <p:cNvSpPr>
                <a:spLocks noChangeAspect="1"/>
              </p:cNvSpPr>
              <p:nvPr/>
            </p:nvSpPr>
            <p:spPr>
              <a:xfrm>
                <a:off x="4812534" y="2346798"/>
                <a:ext cx="2925720" cy="3096000"/>
              </a:xfrm>
              <a:prstGeom prst="roundRect">
                <a:avLst/>
              </a:prstGeom>
              <a:solidFill>
                <a:schemeClr val="bg1"/>
              </a:solidFill>
              <a:ln w="28575">
                <a:solidFill>
                  <a:srgbClr val="183660"/>
                </a:solidFill>
              </a:ln>
            </p:spPr>
            <p:style>
              <a:lnRef idx="2">
                <a:schemeClr val="accent1">
                  <a:shade val="15000"/>
                </a:schemeClr>
              </a:lnRef>
              <a:fillRef idx="1">
                <a:schemeClr val="accent1"/>
              </a:fillRef>
              <a:effectRef idx="0">
                <a:schemeClr val="accent1"/>
              </a:effectRef>
              <a:fontRef idx="minor">
                <a:schemeClr val="lt1"/>
              </a:fontRef>
            </p:style>
            <p:txBody>
              <a:bodyPr vert="horz" lIns="36000" tIns="72000" rIns="36000" bIns="72000" rtlCol="0" anchor="t"/>
              <a:lstStyle/>
              <a:p>
                <a:pPr algn="just">
                  <a:buClr>
                    <a:srgbClr val="000000"/>
                  </a:buClr>
                </a:pPr>
                <a:endParaRPr lang="es-ES" sz="1700" kern="0" spc="-100" dirty="0">
                  <a:solidFill>
                    <a:schemeClr val="dk1"/>
                  </a:solidFill>
                  <a:latin typeface="Roboto"/>
                  <a:ea typeface="Roboto"/>
                  <a:cs typeface="Roboto"/>
                </a:endParaRPr>
              </a:p>
              <a:p>
                <a:pPr algn="just">
                  <a:buClr>
                    <a:srgbClr val="000000"/>
                  </a:buClr>
                </a:pPr>
                <a:r>
                  <a:rPr lang="es-ES" sz="1700" kern="0" spc="-100" dirty="0">
                    <a:solidFill>
                      <a:schemeClr val="dk1"/>
                    </a:solidFill>
                    <a:latin typeface="Roboto"/>
                    <a:ea typeface="Roboto"/>
                    <a:cs typeface="Roboto"/>
                  </a:rPr>
                  <a:t>Necesidad de facilitar el reconocimiento de estudios, grados y títulos y la transferencia de estudiantes entre las Instituciones de Educación Superior de Costa Rica.</a:t>
                </a:r>
              </a:p>
              <a:p>
                <a:pPr algn="just">
                  <a:lnSpc>
                    <a:spcPct val="80000"/>
                  </a:lnSpc>
                </a:pPr>
                <a:endParaRPr lang="es-CR" sz="1700" kern="0" spc="-100" dirty="0">
                  <a:solidFill>
                    <a:schemeClr val="tx1"/>
                  </a:solidFill>
                  <a:effectLst/>
                  <a:latin typeface="Century Gothic" panose="020B0502020202020204" pitchFamily="34" charset="0"/>
                  <a:cs typeface="Helvetica"/>
                </a:endParaRPr>
              </a:p>
            </p:txBody>
          </p:sp>
          <p:grpSp>
            <p:nvGrpSpPr>
              <p:cNvPr id="10" name="Grupo 9">
                <a:extLst>
                  <a:ext uri="{FF2B5EF4-FFF2-40B4-BE49-F238E27FC236}">
                    <a16:creationId xmlns:a16="http://schemas.microsoft.com/office/drawing/2014/main" id="{71FE059B-0C53-E8F3-8C87-CB219AB07DFE}"/>
                  </a:ext>
                </a:extLst>
              </p:cNvPr>
              <p:cNvGrpSpPr/>
              <p:nvPr/>
            </p:nvGrpSpPr>
            <p:grpSpPr>
              <a:xfrm>
                <a:off x="5820379" y="1766138"/>
                <a:ext cx="949580" cy="964936"/>
                <a:chOff x="831662" y="1753131"/>
                <a:chExt cx="745323" cy="757376"/>
              </a:xfrm>
            </p:grpSpPr>
            <p:sp>
              <p:nvSpPr>
                <p:cNvPr id="14" name="Google Shape;989;p37">
                  <a:extLst>
                    <a:ext uri="{FF2B5EF4-FFF2-40B4-BE49-F238E27FC236}">
                      <a16:creationId xmlns:a16="http://schemas.microsoft.com/office/drawing/2014/main" id="{38B819BE-DF11-160C-3147-B4EFE2E4C098}"/>
                    </a:ext>
                  </a:extLst>
                </p:cNvPr>
                <p:cNvSpPr/>
                <p:nvPr/>
              </p:nvSpPr>
              <p:spPr>
                <a:xfrm flipH="1">
                  <a:off x="831662" y="1810035"/>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5" name="Gráfico 14" descr="Marca de verificación con relleno sólido">
                  <a:extLst>
                    <a:ext uri="{FF2B5EF4-FFF2-40B4-BE49-F238E27FC236}">
                      <a16:creationId xmlns:a16="http://schemas.microsoft.com/office/drawing/2014/main" id="{8FFA86B4-3CE9-A7BC-1885-5539FCA394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513" y="1753131"/>
                  <a:ext cx="700472" cy="700472"/>
                </a:xfrm>
                <a:prstGeom prst="rect">
                  <a:avLst/>
                </a:prstGeom>
                <a:effectLst>
                  <a:outerShdw blurRad="50800" dist="38100" algn="l" rotWithShape="0">
                    <a:prstClr val="black">
                      <a:alpha val="40000"/>
                    </a:prstClr>
                  </a:outerShdw>
                </a:effectLst>
              </p:spPr>
            </p:pic>
          </p:grpSp>
        </p:grpSp>
        <p:grpSp>
          <p:nvGrpSpPr>
            <p:cNvPr id="16" name="Grupo 15">
              <a:extLst>
                <a:ext uri="{FF2B5EF4-FFF2-40B4-BE49-F238E27FC236}">
                  <a16:creationId xmlns:a16="http://schemas.microsoft.com/office/drawing/2014/main" id="{C1526425-B9E9-799E-5D46-C52653967CA6}"/>
                </a:ext>
              </a:extLst>
            </p:cNvPr>
            <p:cNvGrpSpPr/>
            <p:nvPr/>
          </p:nvGrpSpPr>
          <p:grpSpPr>
            <a:xfrm>
              <a:off x="8719422" y="1766138"/>
              <a:ext cx="949580" cy="964936"/>
              <a:chOff x="831662" y="1753131"/>
              <a:chExt cx="745323" cy="757376"/>
            </a:xfrm>
          </p:grpSpPr>
          <p:sp>
            <p:nvSpPr>
              <p:cNvPr id="17" name="Google Shape;989;p37">
                <a:extLst>
                  <a:ext uri="{FF2B5EF4-FFF2-40B4-BE49-F238E27FC236}">
                    <a16:creationId xmlns:a16="http://schemas.microsoft.com/office/drawing/2014/main" id="{8C69B716-A5EE-0B3E-7C4E-634CB4598B97}"/>
                  </a:ext>
                </a:extLst>
              </p:cNvPr>
              <p:cNvSpPr/>
              <p:nvPr/>
            </p:nvSpPr>
            <p:spPr>
              <a:xfrm flipH="1">
                <a:off x="831662" y="1810035"/>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8" name="Gráfico 17" descr="Marca de verificación con relleno sólido">
                <a:extLst>
                  <a:ext uri="{FF2B5EF4-FFF2-40B4-BE49-F238E27FC236}">
                    <a16:creationId xmlns:a16="http://schemas.microsoft.com/office/drawing/2014/main" id="{74D79159-D3DB-FF06-529B-3028CDB324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513" y="1753131"/>
                <a:ext cx="700472" cy="700472"/>
              </a:xfrm>
              <a:prstGeom prst="rect">
                <a:avLst/>
              </a:prstGeom>
              <a:effectLst>
                <a:outerShdw blurRad="50800" dist="38100" algn="l" rotWithShape="0">
                  <a:prstClr val="black">
                    <a:alpha val="40000"/>
                  </a:prstClr>
                </a:outerShdw>
              </a:effectLst>
            </p:spPr>
          </p:pic>
        </p:grpSp>
      </p:grpSp>
    </p:spTree>
    <p:extLst>
      <p:ext uri="{BB962C8B-B14F-4D97-AF65-F5344CB8AC3E}">
        <p14:creationId xmlns:p14="http://schemas.microsoft.com/office/powerpoint/2010/main" val="485917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o 32">
            <a:extLst>
              <a:ext uri="{FF2B5EF4-FFF2-40B4-BE49-F238E27FC236}">
                <a16:creationId xmlns:a16="http://schemas.microsoft.com/office/drawing/2014/main" id="{D8A9FFB2-84C6-99CB-08E9-E71BBB52012E}"/>
              </a:ext>
            </a:extLst>
          </p:cNvPr>
          <p:cNvGrpSpPr/>
          <p:nvPr/>
        </p:nvGrpSpPr>
        <p:grpSpPr>
          <a:xfrm>
            <a:off x="1259024" y="1588159"/>
            <a:ext cx="9398395" cy="3681682"/>
            <a:chOff x="1342529" y="1775272"/>
            <a:chExt cx="9398395" cy="3681682"/>
          </a:xfrm>
        </p:grpSpPr>
        <p:grpSp>
          <p:nvGrpSpPr>
            <p:cNvPr id="3" name="Grupo 2">
              <a:extLst>
                <a:ext uri="{FF2B5EF4-FFF2-40B4-BE49-F238E27FC236}">
                  <a16:creationId xmlns:a16="http://schemas.microsoft.com/office/drawing/2014/main" id="{661B094A-51D5-EE87-77ED-914843271453}"/>
                </a:ext>
              </a:extLst>
            </p:cNvPr>
            <p:cNvGrpSpPr/>
            <p:nvPr/>
          </p:nvGrpSpPr>
          <p:grpSpPr>
            <a:xfrm>
              <a:off x="1342529" y="2323553"/>
              <a:ext cx="9398395" cy="3133401"/>
              <a:chOff x="1556804" y="4074993"/>
              <a:chExt cx="9398395" cy="3133401"/>
            </a:xfrm>
          </p:grpSpPr>
          <p:sp>
            <p:nvSpPr>
              <p:cNvPr id="11" name="Rectángulo: esquinas redondeadas 10">
                <a:extLst>
                  <a:ext uri="{FF2B5EF4-FFF2-40B4-BE49-F238E27FC236}">
                    <a16:creationId xmlns:a16="http://schemas.microsoft.com/office/drawing/2014/main" id="{6D4E748B-F054-C514-5C2E-A6E0B93F0B86}"/>
                  </a:ext>
                </a:extLst>
              </p:cNvPr>
              <p:cNvSpPr>
                <a:spLocks noChangeAspect="1"/>
              </p:cNvSpPr>
              <p:nvPr/>
            </p:nvSpPr>
            <p:spPr>
              <a:xfrm>
                <a:off x="4820993" y="4074993"/>
                <a:ext cx="2926279" cy="3099600"/>
              </a:xfrm>
              <a:prstGeom prst="roundRect">
                <a:avLst/>
              </a:prstGeom>
              <a:solidFill>
                <a:schemeClr val="bg1"/>
              </a:solidFill>
              <a:ln w="28575">
                <a:solidFill>
                  <a:srgbClr val="183660"/>
                </a:solidFill>
              </a:ln>
            </p:spPr>
            <p:style>
              <a:lnRef idx="2">
                <a:schemeClr val="accent1">
                  <a:shade val="15000"/>
                </a:schemeClr>
              </a:lnRef>
              <a:fillRef idx="1">
                <a:schemeClr val="accent1"/>
              </a:fillRef>
              <a:effectRef idx="0">
                <a:schemeClr val="accent1"/>
              </a:effectRef>
              <a:fontRef idx="minor">
                <a:schemeClr val="lt1"/>
              </a:fontRef>
            </p:style>
            <p:txBody>
              <a:bodyPr vert="horz" lIns="36000" tIns="72000" rIns="36000" bIns="72000" rtlCol="0" anchor="t"/>
              <a:lstStyle/>
              <a:p>
                <a:pPr algn="just">
                  <a:buClr>
                    <a:srgbClr val="000000"/>
                  </a:buClr>
                </a:pPr>
                <a:endParaRPr lang="es-ES" sz="1700" kern="0" spc="-100" dirty="0">
                  <a:solidFill>
                    <a:schemeClr val="dk1"/>
                  </a:solidFill>
                  <a:latin typeface="Roboto"/>
                  <a:ea typeface="Roboto"/>
                  <a:cs typeface="Roboto"/>
                </a:endParaRPr>
              </a:p>
              <a:p>
                <a:pPr algn="just">
                  <a:buClr>
                    <a:srgbClr val="000000"/>
                  </a:buClr>
                </a:pPr>
                <a:r>
                  <a:rPr lang="es-ES" sz="1700" kern="0" spc="-100" dirty="0">
                    <a:solidFill>
                      <a:schemeClr val="dk1"/>
                    </a:solidFill>
                    <a:latin typeface="Roboto"/>
                    <a:ea typeface="Roboto"/>
                    <a:cs typeface="Roboto"/>
                  </a:rPr>
                  <a:t>Contar con una unidad de medida de la actividad académica del estudiante, común a las tres Instituciones. </a:t>
                </a:r>
              </a:p>
              <a:p>
                <a:pPr algn="just">
                  <a:lnSpc>
                    <a:spcPct val="80000"/>
                  </a:lnSpc>
                </a:pPr>
                <a:endParaRPr lang="es-CR" sz="1700" kern="0" spc="-100" dirty="0">
                  <a:solidFill>
                    <a:schemeClr val="tx1"/>
                  </a:solidFill>
                  <a:effectLst/>
                  <a:latin typeface="Century Gothic" panose="020B0502020202020204" pitchFamily="34" charset="0"/>
                  <a:cs typeface="Helvetica"/>
                </a:endParaRPr>
              </a:p>
            </p:txBody>
          </p:sp>
          <p:sp>
            <p:nvSpPr>
              <p:cNvPr id="12" name="Rectángulo: esquinas redondeadas 11">
                <a:extLst>
                  <a:ext uri="{FF2B5EF4-FFF2-40B4-BE49-F238E27FC236}">
                    <a16:creationId xmlns:a16="http://schemas.microsoft.com/office/drawing/2014/main" id="{16C5CAB0-7C91-0AF4-DCDB-F37865B52668}"/>
                  </a:ext>
                </a:extLst>
              </p:cNvPr>
              <p:cNvSpPr>
                <a:spLocks noChangeAspect="1"/>
              </p:cNvSpPr>
              <p:nvPr/>
            </p:nvSpPr>
            <p:spPr>
              <a:xfrm>
                <a:off x="8028920" y="4108794"/>
                <a:ext cx="2926279" cy="3099600"/>
              </a:xfrm>
              <a:prstGeom prst="roundRect">
                <a:avLst>
                  <a:gd name="adj" fmla="val 16667"/>
                </a:avLst>
              </a:prstGeom>
              <a:solidFill>
                <a:schemeClr val="bg1"/>
              </a:solidFill>
              <a:ln w="28575">
                <a:solidFill>
                  <a:srgbClr val="183660"/>
                </a:solidFill>
              </a:ln>
            </p:spPr>
            <p:style>
              <a:lnRef idx="2">
                <a:schemeClr val="accent1">
                  <a:shade val="15000"/>
                </a:schemeClr>
              </a:lnRef>
              <a:fillRef idx="1">
                <a:schemeClr val="accent1"/>
              </a:fillRef>
              <a:effectRef idx="0">
                <a:schemeClr val="accent1"/>
              </a:effectRef>
              <a:fontRef idx="minor">
                <a:schemeClr val="lt1"/>
              </a:fontRef>
            </p:style>
            <p:txBody>
              <a:bodyPr vert="horz" lIns="36000" tIns="72000" rIns="36000" bIns="72000" rtlCol="0" anchor="t"/>
              <a:lstStyle/>
              <a:p>
                <a:pPr algn="just">
                  <a:buClr>
                    <a:srgbClr val="000000"/>
                  </a:buClr>
                </a:pPr>
                <a:endParaRPr lang="es-ES" sz="1700" kern="0" spc="-100" dirty="0">
                  <a:solidFill>
                    <a:schemeClr val="dk1"/>
                  </a:solidFill>
                  <a:latin typeface="Roboto"/>
                  <a:ea typeface="Roboto"/>
                  <a:cs typeface="Roboto"/>
                </a:endParaRPr>
              </a:p>
              <a:p>
                <a:pPr algn="just">
                  <a:buClr>
                    <a:srgbClr val="000000"/>
                  </a:buClr>
                </a:pPr>
                <a:r>
                  <a:rPr lang="es-ES" sz="1700" kern="0" spc="-100" dirty="0">
                    <a:solidFill>
                      <a:schemeClr val="dk1"/>
                    </a:solidFill>
                    <a:latin typeface="Roboto"/>
                    <a:ea typeface="Roboto"/>
                    <a:cs typeface="Roboto"/>
                  </a:rPr>
                  <a:t>Dicha unidad de medida debe reflejar el esfuerzo que el estudiante dedica a actividades de tipo académico y el grado en que la Institución contribuye, como un todo, para que el estudiante complete su formación. </a:t>
                </a:r>
              </a:p>
            </p:txBody>
          </p:sp>
          <p:sp>
            <p:nvSpPr>
              <p:cNvPr id="13" name="Rectángulo: esquinas redondeadas 12">
                <a:extLst>
                  <a:ext uri="{FF2B5EF4-FFF2-40B4-BE49-F238E27FC236}">
                    <a16:creationId xmlns:a16="http://schemas.microsoft.com/office/drawing/2014/main" id="{C8052C1E-9E78-C1D2-8D3A-4B26DE8FDFD2}"/>
                  </a:ext>
                </a:extLst>
              </p:cNvPr>
              <p:cNvSpPr>
                <a:spLocks noChangeAspect="1"/>
              </p:cNvSpPr>
              <p:nvPr/>
            </p:nvSpPr>
            <p:spPr>
              <a:xfrm>
                <a:off x="1556804" y="4084486"/>
                <a:ext cx="2927187" cy="3099600"/>
              </a:xfrm>
              <a:prstGeom prst="roundRect">
                <a:avLst/>
              </a:prstGeom>
              <a:solidFill>
                <a:schemeClr val="bg1"/>
              </a:solidFill>
              <a:ln w="28575">
                <a:solidFill>
                  <a:srgbClr val="183660"/>
                </a:solidFill>
              </a:ln>
            </p:spPr>
            <p:style>
              <a:lnRef idx="2">
                <a:schemeClr val="accent1">
                  <a:shade val="15000"/>
                </a:schemeClr>
              </a:lnRef>
              <a:fillRef idx="1">
                <a:schemeClr val="accent1"/>
              </a:fillRef>
              <a:effectRef idx="0">
                <a:schemeClr val="accent1"/>
              </a:effectRef>
              <a:fontRef idx="minor">
                <a:schemeClr val="lt1"/>
              </a:fontRef>
            </p:style>
            <p:txBody>
              <a:bodyPr vert="horz" lIns="36000" tIns="72000" rIns="36000" bIns="72000" rtlCol="0" anchor="t"/>
              <a:lstStyle/>
              <a:p>
                <a:pPr algn="just">
                  <a:buClr>
                    <a:srgbClr val="000000"/>
                  </a:buClr>
                </a:pPr>
                <a:endParaRPr lang="es-ES" sz="1700" kern="0" spc="-100" dirty="0">
                  <a:solidFill>
                    <a:schemeClr val="dk1"/>
                  </a:solidFill>
                  <a:latin typeface="Roboto"/>
                  <a:ea typeface="Roboto"/>
                  <a:cs typeface="Roboto"/>
                </a:endParaRPr>
              </a:p>
              <a:p>
                <a:pPr algn="just">
                  <a:buClr>
                    <a:srgbClr val="000000"/>
                  </a:buClr>
                </a:pPr>
                <a:r>
                  <a:rPr lang="es-ES" sz="1700" kern="0" spc="-100" dirty="0">
                    <a:solidFill>
                      <a:schemeClr val="dk1"/>
                    </a:solidFill>
                    <a:latin typeface="Roboto"/>
                    <a:ea typeface="Roboto"/>
                    <a:cs typeface="Roboto"/>
                  </a:rPr>
                  <a:t>En 1975, las universidades manifestaron la urgencia de contar con una unidad de medida que fuera definida oficialmente por el CONARE, para estar en capacidad de iniciar el proceso de asignación de créditos a las distintas carreras a la mayor brevedad. </a:t>
                </a:r>
              </a:p>
            </p:txBody>
          </p:sp>
        </p:grpSp>
        <p:grpSp>
          <p:nvGrpSpPr>
            <p:cNvPr id="4" name="Grupo 3">
              <a:extLst>
                <a:ext uri="{FF2B5EF4-FFF2-40B4-BE49-F238E27FC236}">
                  <a16:creationId xmlns:a16="http://schemas.microsoft.com/office/drawing/2014/main" id="{9FF6CFB5-5B72-FC3A-B8F2-E9D009C6AF67}"/>
                </a:ext>
              </a:extLst>
            </p:cNvPr>
            <p:cNvGrpSpPr/>
            <p:nvPr/>
          </p:nvGrpSpPr>
          <p:grpSpPr>
            <a:xfrm>
              <a:off x="8725204" y="1775272"/>
              <a:ext cx="949580" cy="964936"/>
              <a:chOff x="831662" y="1753131"/>
              <a:chExt cx="745323" cy="757376"/>
            </a:xfrm>
          </p:grpSpPr>
          <p:sp>
            <p:nvSpPr>
              <p:cNvPr id="8" name="Google Shape;989;p37">
                <a:extLst>
                  <a:ext uri="{FF2B5EF4-FFF2-40B4-BE49-F238E27FC236}">
                    <a16:creationId xmlns:a16="http://schemas.microsoft.com/office/drawing/2014/main" id="{591BB03B-E0F2-AD9B-BAAA-5CB4B1420EA1}"/>
                  </a:ext>
                </a:extLst>
              </p:cNvPr>
              <p:cNvSpPr/>
              <p:nvPr/>
            </p:nvSpPr>
            <p:spPr>
              <a:xfrm flipH="1">
                <a:off x="831662" y="1810035"/>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 name="Gráfico 8" descr="Marca de verificación con relleno sólido">
                <a:extLst>
                  <a:ext uri="{FF2B5EF4-FFF2-40B4-BE49-F238E27FC236}">
                    <a16:creationId xmlns:a16="http://schemas.microsoft.com/office/drawing/2014/main" id="{1FC4C253-91A2-B722-4F46-3F2C953695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513" y="1753131"/>
                <a:ext cx="700472" cy="700472"/>
              </a:xfrm>
              <a:prstGeom prst="rect">
                <a:avLst/>
              </a:prstGeom>
              <a:effectLst>
                <a:outerShdw blurRad="50800" dist="38100" algn="l" rotWithShape="0">
                  <a:prstClr val="black">
                    <a:alpha val="40000"/>
                  </a:prstClr>
                </a:outerShdw>
              </a:effectLst>
            </p:spPr>
          </p:pic>
        </p:grpSp>
        <p:grpSp>
          <p:nvGrpSpPr>
            <p:cNvPr id="10" name="Grupo 9">
              <a:extLst>
                <a:ext uri="{FF2B5EF4-FFF2-40B4-BE49-F238E27FC236}">
                  <a16:creationId xmlns:a16="http://schemas.microsoft.com/office/drawing/2014/main" id="{20374F84-33D2-1327-4343-1E9B7D7186B6}"/>
                </a:ext>
              </a:extLst>
            </p:cNvPr>
            <p:cNvGrpSpPr/>
            <p:nvPr/>
          </p:nvGrpSpPr>
          <p:grpSpPr>
            <a:xfrm>
              <a:off x="2224061" y="1864866"/>
              <a:ext cx="949581" cy="964936"/>
              <a:chOff x="831662" y="1753131"/>
              <a:chExt cx="745324" cy="757376"/>
            </a:xfrm>
          </p:grpSpPr>
          <p:sp>
            <p:nvSpPr>
              <p:cNvPr id="14" name="Google Shape;989;p37">
                <a:extLst>
                  <a:ext uri="{FF2B5EF4-FFF2-40B4-BE49-F238E27FC236}">
                    <a16:creationId xmlns:a16="http://schemas.microsoft.com/office/drawing/2014/main" id="{3AAC28E5-62C9-CD80-E453-90A3FE588AFC}"/>
                  </a:ext>
                </a:extLst>
              </p:cNvPr>
              <p:cNvSpPr/>
              <p:nvPr/>
            </p:nvSpPr>
            <p:spPr>
              <a:xfrm flipH="1">
                <a:off x="831662" y="1810035"/>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5" name="Gráfico 14" descr="Marca de verificación con relleno sólido">
                <a:extLst>
                  <a:ext uri="{FF2B5EF4-FFF2-40B4-BE49-F238E27FC236}">
                    <a16:creationId xmlns:a16="http://schemas.microsoft.com/office/drawing/2014/main" id="{6100C459-6B99-5C09-66BD-F00F82D6E5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513" y="1753131"/>
                <a:ext cx="700472" cy="700472"/>
              </a:xfrm>
              <a:prstGeom prst="rect">
                <a:avLst/>
              </a:prstGeom>
              <a:effectLst>
                <a:outerShdw blurRad="50800" dist="38100" algn="l" rotWithShape="0">
                  <a:prstClr val="black">
                    <a:alpha val="40000"/>
                  </a:prstClr>
                </a:outerShdw>
              </a:effectLst>
            </p:spPr>
          </p:pic>
        </p:grpSp>
        <p:grpSp>
          <p:nvGrpSpPr>
            <p:cNvPr id="16" name="Grupo 15">
              <a:extLst>
                <a:ext uri="{FF2B5EF4-FFF2-40B4-BE49-F238E27FC236}">
                  <a16:creationId xmlns:a16="http://schemas.microsoft.com/office/drawing/2014/main" id="{0FB383DF-A282-A695-274B-265A93BDBA92}"/>
                </a:ext>
              </a:extLst>
            </p:cNvPr>
            <p:cNvGrpSpPr/>
            <p:nvPr/>
          </p:nvGrpSpPr>
          <p:grpSpPr>
            <a:xfrm>
              <a:off x="5588042" y="1802387"/>
              <a:ext cx="949580" cy="964936"/>
              <a:chOff x="831662" y="1753131"/>
              <a:chExt cx="745323" cy="757376"/>
            </a:xfrm>
          </p:grpSpPr>
          <p:sp>
            <p:nvSpPr>
              <p:cNvPr id="17" name="Google Shape;989;p37">
                <a:extLst>
                  <a:ext uri="{FF2B5EF4-FFF2-40B4-BE49-F238E27FC236}">
                    <a16:creationId xmlns:a16="http://schemas.microsoft.com/office/drawing/2014/main" id="{1F3DAEBC-E7BB-E6E0-2B5D-A14AF17AB476}"/>
                  </a:ext>
                </a:extLst>
              </p:cNvPr>
              <p:cNvSpPr/>
              <p:nvPr/>
            </p:nvSpPr>
            <p:spPr>
              <a:xfrm flipH="1">
                <a:off x="831662" y="1810035"/>
                <a:ext cx="710583" cy="700472"/>
              </a:xfrm>
              <a:prstGeom prst="ellipse">
                <a:avLst/>
              </a:prstGeom>
              <a:solidFill>
                <a:schemeClr val="bg1"/>
              </a:solidFill>
              <a:ln>
                <a:solidFill>
                  <a:srgbClr val="1836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8" name="Gráfico 17" descr="Marca de verificación con relleno sólido">
                <a:extLst>
                  <a:ext uri="{FF2B5EF4-FFF2-40B4-BE49-F238E27FC236}">
                    <a16:creationId xmlns:a16="http://schemas.microsoft.com/office/drawing/2014/main" id="{297B7FD7-4959-E0F7-3C12-9357891BEE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513" y="1753131"/>
                <a:ext cx="700472" cy="700472"/>
              </a:xfrm>
              <a:prstGeom prst="rect">
                <a:avLst/>
              </a:prstGeom>
              <a:effectLst>
                <a:outerShdw blurRad="50800" dist="38100" algn="l" rotWithShape="0">
                  <a:prstClr val="black">
                    <a:alpha val="40000"/>
                  </a:prstClr>
                </a:outerShdw>
              </a:effectLst>
            </p:spPr>
          </p:pic>
        </p:grpSp>
      </p:grpSp>
      <p:sp>
        <p:nvSpPr>
          <p:cNvPr id="35" name="Google Shape;760;p55">
            <a:extLst>
              <a:ext uri="{FF2B5EF4-FFF2-40B4-BE49-F238E27FC236}">
                <a16:creationId xmlns:a16="http://schemas.microsoft.com/office/drawing/2014/main" id="{4CB43FEF-F293-2FB3-9621-C9AF43E07F79}"/>
              </a:ext>
            </a:extLst>
          </p:cNvPr>
          <p:cNvSpPr txBox="1">
            <a:spLocks/>
          </p:cNvSpPr>
          <p:nvPr/>
        </p:nvSpPr>
        <p:spPr>
          <a:xfrm>
            <a:off x="2648492" y="936967"/>
            <a:ext cx="6619460" cy="763588"/>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dirty="0">
                <a:latin typeface="Roboto" panose="02000000000000000000" pitchFamily="2" charset="0"/>
                <a:ea typeface="Roboto" panose="02000000000000000000" pitchFamily="2" charset="0"/>
                <a:cs typeface="Roboto" panose="02000000000000000000" pitchFamily="2" charset="0"/>
              </a:rPr>
              <a:t>Antecedentes</a:t>
            </a:r>
          </a:p>
        </p:txBody>
      </p:sp>
      <p:sp>
        <p:nvSpPr>
          <p:cNvPr id="7" name="CuadroTexto 6">
            <a:extLst>
              <a:ext uri="{FF2B5EF4-FFF2-40B4-BE49-F238E27FC236}">
                <a16:creationId xmlns:a16="http://schemas.microsoft.com/office/drawing/2014/main" id="{62481D5B-855D-FE2F-8914-42F6DCC11AA3}"/>
              </a:ext>
            </a:extLst>
          </p:cNvPr>
          <p:cNvSpPr txBox="1"/>
          <p:nvPr/>
        </p:nvSpPr>
        <p:spPr>
          <a:xfrm>
            <a:off x="1846823" y="5522656"/>
            <a:ext cx="8923957" cy="590931"/>
          </a:xfrm>
          <a:prstGeom prst="rect">
            <a:avLst/>
          </a:prstGeom>
          <a:noFill/>
        </p:spPr>
        <p:txBody>
          <a:bodyPr wrap="square">
            <a:sp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s-ES" b="0" i="0" u="none" strike="noStrike" kern="120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Convenio para unificar la definición de crédito en la Educación Superior de Costa Rica (noviembre de 1976) </a:t>
            </a:r>
            <a:endParaRPr kumimoji="0" lang="es-CR" b="0" i="0" u="none" strike="noStrike" kern="120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98515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7BCDD-24FA-5058-CD8F-C6CF3176659A}"/>
              </a:ext>
            </a:extLst>
          </p:cNvPr>
          <p:cNvSpPr>
            <a:spLocks noGrp="1"/>
          </p:cNvSpPr>
          <p:nvPr>
            <p:ph type="title" idx="4294967295"/>
          </p:nvPr>
        </p:nvSpPr>
        <p:spPr>
          <a:xfrm>
            <a:off x="1062953" y="6234942"/>
            <a:ext cx="10515600" cy="871537"/>
          </a:xfrm>
          <a:prstGeom prst="rect">
            <a:avLst/>
          </a:prstGeom>
        </p:spPr>
        <p:txBody>
          <a:bodyPr>
            <a:normAutofit/>
          </a:bodyPr>
          <a:lstStyle/>
          <a:p>
            <a:pPr algn="just"/>
            <a:r>
              <a:rPr lang="es-CR" sz="1333" b="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Fuente: </a:t>
            </a:r>
            <a:r>
              <a:rPr lang="es-CR" sz="1333"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Convenio para unificar la definición de crédito en la Educación Superior de Costa Rica  (aprobado en sesión 2297-16, 19/07/1976) </a:t>
            </a:r>
          </a:p>
        </p:txBody>
      </p:sp>
      <p:sp>
        <p:nvSpPr>
          <p:cNvPr id="26" name="Google Shape;760;p55">
            <a:extLst>
              <a:ext uri="{FF2B5EF4-FFF2-40B4-BE49-F238E27FC236}">
                <a16:creationId xmlns:a16="http://schemas.microsoft.com/office/drawing/2014/main" id="{BA6CEAEF-5C11-505D-A2DC-BE9E1042AE36}"/>
              </a:ext>
            </a:extLst>
          </p:cNvPr>
          <p:cNvSpPr txBox="1">
            <a:spLocks/>
          </p:cNvSpPr>
          <p:nvPr/>
        </p:nvSpPr>
        <p:spPr>
          <a:xfrm>
            <a:off x="2768985" y="625655"/>
            <a:ext cx="6619460" cy="763588"/>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dirty="0">
                <a:latin typeface="Roboto" panose="02000000000000000000" pitchFamily="2" charset="0"/>
                <a:ea typeface="Roboto" panose="02000000000000000000" pitchFamily="2" charset="0"/>
                <a:cs typeface="Roboto" panose="02000000000000000000" pitchFamily="2" charset="0"/>
              </a:rPr>
              <a:t>Definición de crédito</a:t>
            </a:r>
          </a:p>
        </p:txBody>
      </p:sp>
      <p:grpSp>
        <p:nvGrpSpPr>
          <p:cNvPr id="11" name="Grupo 10">
            <a:extLst>
              <a:ext uri="{FF2B5EF4-FFF2-40B4-BE49-F238E27FC236}">
                <a16:creationId xmlns:a16="http://schemas.microsoft.com/office/drawing/2014/main" id="{80E1ABA4-12E0-914B-60E3-DEFBCBBABE72}"/>
              </a:ext>
            </a:extLst>
          </p:cNvPr>
          <p:cNvGrpSpPr/>
          <p:nvPr/>
        </p:nvGrpSpPr>
        <p:grpSpPr>
          <a:xfrm>
            <a:off x="2320398" y="1750289"/>
            <a:ext cx="8000710" cy="4153953"/>
            <a:chOff x="1717123" y="1761039"/>
            <a:chExt cx="8000710" cy="4153953"/>
          </a:xfrm>
        </p:grpSpPr>
        <p:cxnSp>
          <p:nvCxnSpPr>
            <p:cNvPr id="10" name="Conector: angular 9">
              <a:extLst>
                <a:ext uri="{FF2B5EF4-FFF2-40B4-BE49-F238E27FC236}">
                  <a16:creationId xmlns:a16="http://schemas.microsoft.com/office/drawing/2014/main" id="{63DC74EF-A8A9-0FDA-C272-991280651644}"/>
                </a:ext>
              </a:extLst>
            </p:cNvPr>
            <p:cNvCxnSpPr>
              <a:cxnSpLocks/>
            </p:cNvCxnSpPr>
            <p:nvPr/>
          </p:nvCxnSpPr>
          <p:spPr>
            <a:xfrm rot="16200000" flipH="1">
              <a:off x="2551243" y="4089850"/>
              <a:ext cx="1587216" cy="1970736"/>
            </a:xfrm>
            <a:prstGeom prst="bentConnector2">
              <a:avLst/>
            </a:prstGeom>
            <a:ln w="28575">
              <a:solidFill>
                <a:srgbClr val="183660"/>
              </a:solidFill>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3E0BE878-0519-4D49-6569-2040BE03F308}"/>
                </a:ext>
              </a:extLst>
            </p:cNvPr>
            <p:cNvSpPr txBox="1"/>
            <p:nvPr/>
          </p:nvSpPr>
          <p:spPr>
            <a:xfrm>
              <a:off x="2708584" y="5037829"/>
              <a:ext cx="1621635" cy="830997"/>
            </a:xfrm>
            <a:prstGeom prst="rect">
              <a:avLst/>
            </a:prstGeom>
            <a:noFill/>
          </p:spPr>
          <p:txBody>
            <a:bodyPr wrap="square" rtlCol="0">
              <a:spAutoFit/>
            </a:bodyPr>
            <a:lstStyle/>
            <a:p>
              <a:r>
                <a:rPr lang="es-ES" sz="1600" kern="0" spc="-100" dirty="0">
                  <a:solidFill>
                    <a:schemeClr val="dk1"/>
                  </a:solidFill>
                  <a:latin typeface="Roboto"/>
                  <a:ea typeface="Roboto"/>
                  <a:cs typeface="Roboto"/>
                </a:rPr>
                <a:t>A partir de esta definición se decide:</a:t>
              </a:r>
            </a:p>
          </p:txBody>
        </p:sp>
        <p:grpSp>
          <p:nvGrpSpPr>
            <p:cNvPr id="5" name="Grupo 4">
              <a:extLst>
                <a:ext uri="{FF2B5EF4-FFF2-40B4-BE49-F238E27FC236}">
                  <a16:creationId xmlns:a16="http://schemas.microsoft.com/office/drawing/2014/main" id="{ED852B39-1750-2320-DAEB-1EA4585FC90D}"/>
                </a:ext>
              </a:extLst>
            </p:cNvPr>
            <p:cNvGrpSpPr/>
            <p:nvPr/>
          </p:nvGrpSpPr>
          <p:grpSpPr>
            <a:xfrm>
              <a:off x="1717123" y="1761039"/>
              <a:ext cx="4745255" cy="2596702"/>
              <a:chOff x="6530283" y="1382525"/>
              <a:chExt cx="4745255" cy="2596702"/>
            </a:xfrm>
          </p:grpSpPr>
          <p:sp>
            <p:nvSpPr>
              <p:cNvPr id="3" name="Google Shape;760;p55">
                <a:extLst>
                  <a:ext uri="{FF2B5EF4-FFF2-40B4-BE49-F238E27FC236}">
                    <a16:creationId xmlns:a16="http://schemas.microsoft.com/office/drawing/2014/main" id="{F28A0FC9-BFD2-93B1-CFAE-D58BC39A5B08}"/>
                  </a:ext>
                </a:extLst>
              </p:cNvPr>
              <p:cNvSpPr txBox="1">
                <a:spLocks/>
              </p:cNvSpPr>
              <p:nvPr/>
            </p:nvSpPr>
            <p:spPr>
              <a:xfrm>
                <a:off x="6581376" y="1382525"/>
                <a:ext cx="4694162" cy="543600"/>
              </a:xfrm>
              <a:prstGeom prst="rect">
                <a:avLst/>
              </a:prstGeom>
              <a:solidFill>
                <a:srgbClr val="183660"/>
              </a:solidFill>
            </p:spPr>
            <p:txBody>
              <a:bodyPr spcFirstLastPara="1" wrap="square" lIns="121900" tIns="121900" rIns="121900" bIns="121900" anchor="t" anchorCtr="0">
                <a:noAutofit/>
              </a:bodyPr>
              <a:lstStyle>
                <a:defPPr>
                  <a:defRPr lang="es-CR"/>
                </a:defPPr>
                <a:lvl1pPr algn="ctr">
                  <a:lnSpc>
                    <a:spcPct val="90000"/>
                  </a:lnSpc>
                  <a:spcBef>
                    <a:spcPct val="0"/>
                  </a:spcBef>
                  <a:buNone/>
                  <a:defRPr sz="2400">
                    <a:solidFill>
                      <a:schemeClr val="bg1"/>
                    </a:solidFill>
                    <a:latin typeface="+mj-lt"/>
                    <a:ea typeface="+mj-ea"/>
                    <a:cs typeface="Calibri Light"/>
                  </a:defRPr>
                </a:lvl1pPr>
              </a:lstStyle>
              <a:p>
                <a:r>
                  <a:rPr lang="es-ES" dirty="0">
                    <a:latin typeface="Roboto" panose="02000000000000000000" pitchFamily="2" charset="0"/>
                    <a:ea typeface="Roboto" panose="02000000000000000000" pitchFamily="2" charset="0"/>
                    <a:cs typeface="Roboto" panose="02000000000000000000" pitchFamily="2" charset="0"/>
                  </a:rPr>
                  <a:t>Crédito</a:t>
                </a:r>
                <a:endParaRPr lang="es-CR" dirty="0">
                  <a:latin typeface="Roboto" panose="02000000000000000000" pitchFamily="2" charset="0"/>
                  <a:ea typeface="Roboto" panose="02000000000000000000" pitchFamily="2" charset="0"/>
                  <a:cs typeface="Roboto" panose="02000000000000000000" pitchFamily="2" charset="0"/>
                </a:endParaRPr>
              </a:p>
            </p:txBody>
          </p:sp>
          <p:sp>
            <p:nvSpPr>
              <p:cNvPr id="4" name="CuadroTexto 3">
                <a:extLst>
                  <a:ext uri="{FF2B5EF4-FFF2-40B4-BE49-F238E27FC236}">
                    <a16:creationId xmlns:a16="http://schemas.microsoft.com/office/drawing/2014/main" id="{2FC3A581-6CAD-0F26-4EA8-547B8DDE75E6}"/>
                  </a:ext>
                </a:extLst>
              </p:cNvPr>
              <p:cNvSpPr txBox="1"/>
              <p:nvPr/>
            </p:nvSpPr>
            <p:spPr>
              <a:xfrm>
                <a:off x="6530283" y="2040235"/>
                <a:ext cx="4745254"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R" sz="2000" kern="0" spc="-100" dirty="0">
                    <a:solidFill>
                      <a:schemeClr val="dk1"/>
                    </a:solidFill>
                    <a:latin typeface="Roboto"/>
                    <a:ea typeface="Roboto"/>
                    <a:cs typeface="Roboto"/>
                  </a:rPr>
                  <a:t>Es una unidad valorativa del trabajo del estudiante, que equivale a tres horas reloj semanales de trabajo del mismo, durante 15 semanas, aplicadas a una actividad que ha sido supervisada, evaluada y aprobada por el profesor.(45 horas)</a:t>
                </a:r>
                <a:endParaRPr lang="es-ES" sz="2000" kern="0" spc="-100" dirty="0">
                  <a:solidFill>
                    <a:schemeClr val="dk1"/>
                  </a:solidFill>
                  <a:latin typeface="Roboto"/>
                  <a:ea typeface="Roboto"/>
                  <a:cs typeface="Roboto"/>
                </a:endParaRPr>
              </a:p>
            </p:txBody>
          </p:sp>
        </p:grpSp>
        <p:sp>
          <p:nvSpPr>
            <p:cNvPr id="9" name="CuadroTexto 8">
              <a:extLst>
                <a:ext uri="{FF2B5EF4-FFF2-40B4-BE49-F238E27FC236}">
                  <a16:creationId xmlns:a16="http://schemas.microsoft.com/office/drawing/2014/main" id="{DF8C85DF-F82A-28B9-D16A-801DFD3E3B90}"/>
                </a:ext>
              </a:extLst>
            </p:cNvPr>
            <p:cNvSpPr txBox="1"/>
            <p:nvPr/>
          </p:nvSpPr>
          <p:spPr>
            <a:xfrm>
              <a:off x="4972579" y="4991662"/>
              <a:ext cx="4745254"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kern="0" spc="-100" dirty="0">
                  <a:solidFill>
                    <a:schemeClr val="dk1"/>
                  </a:solidFill>
                  <a:latin typeface="Roboto"/>
                  <a:ea typeface="Roboto"/>
                  <a:cs typeface="Roboto"/>
                </a:rPr>
                <a:t>Adoptar una carga académica máxima de 18 créditos, por ciclo de 15 semanas, para el plan de estudios de una carrera. </a:t>
              </a:r>
            </a:p>
          </p:txBody>
        </p:sp>
      </p:grpSp>
    </p:spTree>
    <p:extLst>
      <p:ext uri="{BB962C8B-B14F-4D97-AF65-F5344CB8AC3E}">
        <p14:creationId xmlns:p14="http://schemas.microsoft.com/office/powerpoint/2010/main" val="220103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A8F3B22-FF80-7396-132E-2D2677985DB3}"/>
              </a:ext>
            </a:extLst>
          </p:cNvPr>
          <p:cNvSpPr/>
          <p:nvPr/>
        </p:nvSpPr>
        <p:spPr>
          <a:xfrm>
            <a:off x="365760" y="1041585"/>
            <a:ext cx="11309684" cy="56667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Google Shape;760;p55">
            <a:extLst>
              <a:ext uri="{FF2B5EF4-FFF2-40B4-BE49-F238E27FC236}">
                <a16:creationId xmlns:a16="http://schemas.microsoft.com/office/drawing/2014/main" id="{99EE2256-8D83-EDCA-6E85-37E944356C95}"/>
              </a:ext>
            </a:extLst>
          </p:cNvPr>
          <p:cNvSpPr txBox="1">
            <a:spLocks/>
          </p:cNvSpPr>
          <p:nvPr/>
        </p:nvSpPr>
        <p:spPr>
          <a:xfrm>
            <a:off x="2234282" y="277996"/>
            <a:ext cx="8050696" cy="763588"/>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000" dirty="0">
                <a:latin typeface="Roboto" panose="02000000000000000000" pitchFamily="2" charset="0"/>
                <a:ea typeface="Roboto" panose="02000000000000000000" pitchFamily="2" charset="0"/>
                <a:cs typeface="Roboto" panose="02000000000000000000" pitchFamily="2" charset="0"/>
              </a:rPr>
              <a:t>Grados académicos</a:t>
            </a:r>
            <a:endParaRPr lang="es-CR" sz="4000" dirty="0">
              <a:latin typeface="Roboto" panose="02000000000000000000" pitchFamily="2" charset="0"/>
              <a:ea typeface="Roboto" panose="02000000000000000000" pitchFamily="2" charset="0"/>
              <a:cs typeface="Roboto" panose="02000000000000000000" pitchFamily="2" charset="0"/>
            </a:endParaRPr>
          </a:p>
        </p:txBody>
      </p:sp>
      <p:pic>
        <p:nvPicPr>
          <p:cNvPr id="3" name="Imagen 2" descr="Captura de pantalla de un celular&#10;&#10;Descripción generada automáticamente">
            <a:extLst>
              <a:ext uri="{FF2B5EF4-FFF2-40B4-BE49-F238E27FC236}">
                <a16:creationId xmlns:a16="http://schemas.microsoft.com/office/drawing/2014/main" id="{E38D5660-612A-672D-1CA5-66AB33E32E86}"/>
              </a:ext>
            </a:extLst>
          </p:cNvPr>
          <p:cNvPicPr>
            <a:picLocks noChangeAspect="1"/>
          </p:cNvPicPr>
          <p:nvPr/>
        </p:nvPicPr>
        <p:blipFill>
          <a:blip r:embed="rId2"/>
          <a:stretch>
            <a:fillRect/>
          </a:stretch>
        </p:blipFill>
        <p:spPr>
          <a:xfrm>
            <a:off x="830740" y="812775"/>
            <a:ext cx="10530520" cy="5895554"/>
          </a:xfrm>
          <a:prstGeom prst="rect">
            <a:avLst/>
          </a:prstGeom>
        </p:spPr>
      </p:pic>
    </p:spTree>
    <p:extLst>
      <p:ext uri="{BB962C8B-B14F-4D97-AF65-F5344CB8AC3E}">
        <p14:creationId xmlns:p14="http://schemas.microsoft.com/office/powerpoint/2010/main" val="2059161008"/>
      </p:ext>
    </p:extLst>
  </p:cSld>
  <p:clrMapOvr>
    <a:masterClrMapping/>
  </p:clrMapOvr>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spcFirstLastPara="1" vert="horz" wrap="square" lIns="121900" tIns="121900" rIns="121900" bIns="121900" rtlCol="0" anchor="ctr" anchorCtr="0">
        <a:normAutofit fontScale="92500" lnSpcReduction="10000"/>
      </a:bodyPr>
      <a:lstStyle>
        <a:defPPr algn="l">
          <a:defRPr sz="4267" dirty="0" smtClean="0">
            <a:latin typeface="Century Gothic" panose="020B0502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2445</TotalTime>
  <Words>1786</Words>
  <Application>Microsoft Office PowerPoint</Application>
  <PresentationFormat>Panorámica</PresentationFormat>
  <Paragraphs>299</Paragraphs>
  <Slides>24</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24</vt:i4>
      </vt:variant>
    </vt:vector>
  </HeadingPairs>
  <TitlesOfParts>
    <vt:vector size="31" baseType="lpstr">
      <vt:lpstr>Arial</vt:lpstr>
      <vt:lpstr>Baguet Script</vt:lpstr>
      <vt:lpstr>Calibri</vt:lpstr>
      <vt:lpstr>Century Gothic</vt:lpstr>
      <vt:lpstr>Roboto</vt:lpstr>
      <vt:lpstr>1_Diseño personalizado</vt:lpstr>
      <vt:lpstr>Diseño personalizado</vt:lpstr>
      <vt:lpstr>Presentación de PowerPoint</vt:lpstr>
      <vt:lpstr>SISTEMA DE EDUCACIÓN SUPERIOR UNIVERSITARIA ESTATAL DE CR (SESUE)</vt:lpstr>
      <vt:lpstr>Presentación de PowerPoint</vt:lpstr>
      <vt:lpstr>Objetivos del Sistema</vt:lpstr>
      <vt:lpstr>EL CRÉDITO ACADÉMICO EN COSTA RICA </vt:lpstr>
      <vt:lpstr>Presentación de PowerPoint</vt:lpstr>
      <vt:lpstr>Presentación de PowerPoint</vt:lpstr>
      <vt:lpstr>Fuente: Convenio para unificar la definición de crédito en la Educación Superior de Costa Rica  (aprobado en sesión 2297-16, 19/07/1976) </vt:lpstr>
      <vt:lpstr>Presentación de PowerPoint</vt:lpstr>
      <vt:lpstr>Presentación de PowerPoint</vt:lpstr>
      <vt:lpstr>Presentación de PowerPoint</vt:lpstr>
      <vt:lpstr>Presentación de PowerPoint</vt:lpstr>
      <vt:lpstr>Presentación de PowerPoint</vt:lpstr>
      <vt:lpstr>VALORACIÓN Y USOS DEL CRÉDITO ACADÉMICO </vt:lpstr>
      <vt:lpstr>Presentación de PowerPoint</vt:lpstr>
      <vt:lpstr>Presentación de PowerPoint</vt:lpstr>
      <vt:lpstr>Presentación de PowerPoint</vt:lpstr>
      <vt:lpstr>DE UNIDADES VALORATIVAS A CRÉDITOS ACADÉMICOS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Coordinación en la educación superior costarricense: Crédito Académico</dc:title>
  <dc:creator>Sandy Marita Cascante Pérez</dc:creator>
  <cp:lastModifiedBy>Katalina Perera</cp:lastModifiedBy>
  <cp:revision>476</cp:revision>
  <dcterms:created xsi:type="dcterms:W3CDTF">2023-09-19T17:27:41Z</dcterms:created>
  <dcterms:modified xsi:type="dcterms:W3CDTF">2023-09-30T03:19:16Z</dcterms:modified>
</cp:coreProperties>
</file>