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dGXwSDE+dnjLfPNM/Be6bW/tM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756bb50d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4756bb50d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756bb50d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24756bb50d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756bb50d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24756bb50d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83d3ed8f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1e83d3ed8f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8e2ee58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248e2ee58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8e2ee58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248e2ee58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8e2ee58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248e2ee58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8e2ee58d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248e2ee58d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756bb50d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24756bb50d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756bb50d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24756bb50d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756bb50d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24756bb50d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756bb50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4756bb50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techhub.org/lib/BDT765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eticia.jimenez@oui-iohe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doi.org/10.53832/edtechhub.010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vistas.ceipa.edu.co/index.php/lupa/issue/view/27" TargetMode="External"/><Relationship Id="rId5" Type="http://schemas.openxmlformats.org/officeDocument/2006/relationships/hyperlink" Target="https://revistas.ceipa.edu.co/index.php/lupa/article/view/401" TargetMode="External"/><Relationship Id="rId4" Type="http://schemas.openxmlformats.org/officeDocument/2006/relationships/hyperlink" Target="https://publications.iadb.org/es/hacia-una-educacion-40-10-modulos-para-la-implementacion-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28674" y="2082277"/>
            <a:ext cx="8679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1ª Congreso internacional “Educación e innovación”</a:t>
            </a:r>
            <a:r>
              <a:rPr lang="es-MX" sz="5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1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600" b="1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Aprendizaje híbrido, un espacio para la innovación educativa en las IES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974003" y="5119075"/>
            <a:ext cx="54807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Leticia Jiménez PhD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Directora Académica OUI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MX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septiembre 2</a:t>
            </a:r>
            <a:r>
              <a:rPr lang="es-MX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t="36129" b="36330"/>
          <a:stretch/>
        </p:blipFill>
        <p:spPr>
          <a:xfrm>
            <a:off x="9436776" y="270675"/>
            <a:ext cx="2755226" cy="7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558475" cy="15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 amt="9000"/>
          </a:blip>
          <a:srcRect t="11156" b="2158"/>
          <a:stretch/>
        </p:blipFill>
        <p:spPr>
          <a:xfrm>
            <a:off x="165938" y="166825"/>
            <a:ext cx="11860124" cy="6412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-173975"/>
            <a:ext cx="12192000" cy="340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756bb50d8_0_126"/>
          <p:cNvSpPr txBox="1"/>
          <p:nvPr/>
        </p:nvSpPr>
        <p:spPr>
          <a:xfrm>
            <a:off x="522514" y="566057"/>
            <a:ext cx="1190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 para docentes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4756bb50d8_0_126"/>
          <p:cNvSpPr txBox="1"/>
          <p:nvPr/>
        </p:nvSpPr>
        <p:spPr>
          <a:xfrm>
            <a:off x="760325" y="1872342"/>
            <a:ext cx="70956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-MX" sz="2000">
                <a:solidFill>
                  <a:schemeClr val="dk1"/>
                </a:solidFill>
              </a:rPr>
              <a:t>Revalorización del rol docente al convertirlo en un coordinador del proceso de aprendizaje al interactuar entre lo presencial y lo virtual.</a:t>
            </a:r>
            <a:endParaRPr sz="200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-MX" sz="2000">
                <a:solidFill>
                  <a:schemeClr val="dk1"/>
                </a:solidFill>
              </a:rPr>
              <a:t>Optimización de su tiempo, dinamizando sus contenidos entre los dos ambientes.</a:t>
            </a:r>
            <a:endParaRPr sz="200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-MX" sz="2000">
                <a:solidFill>
                  <a:schemeClr val="dk1"/>
                </a:solidFill>
              </a:rPr>
              <a:t>Permite actualizarse y desarrollar nuevas competencias.</a:t>
            </a:r>
            <a:endParaRPr sz="200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s-MX" sz="2000">
                <a:solidFill>
                  <a:schemeClr val="dk1"/>
                </a:solidFill>
              </a:rPr>
              <a:t>Puede diversificar su estilo de enseñanza integrando diversos enfoques y herramientas.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40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4756bb50d8_0_126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4756bb50d8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325" y="1364949"/>
            <a:ext cx="3474850" cy="32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522514" y="566057"/>
            <a:ext cx="1190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rol del alumno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760325" y="1872342"/>
            <a:ext cx="7095600" cy="2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s-MX" sz="2300" i="0" u="none" strike="noStrike" cap="none">
                <a:solidFill>
                  <a:schemeClr val="dk1"/>
                </a:solidFill>
              </a:rPr>
              <a:t>Eje de central del aprendizaje</a:t>
            </a:r>
            <a:endParaRPr sz="23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s-MX" sz="2300" i="0" u="none" strike="noStrike" cap="none">
                <a:solidFill>
                  <a:schemeClr val="dk1"/>
                </a:solidFill>
              </a:rPr>
              <a:t>A través de sus necesidad</a:t>
            </a:r>
            <a:r>
              <a:rPr lang="es-MX" sz="2300">
                <a:solidFill>
                  <a:schemeClr val="dk1"/>
                </a:solidFill>
              </a:rPr>
              <a:t>es </a:t>
            </a:r>
            <a:r>
              <a:rPr lang="es-MX" sz="2300" i="0" u="none" strike="noStrike" cap="none">
                <a:solidFill>
                  <a:schemeClr val="dk1"/>
                </a:solidFill>
              </a:rPr>
              <a:t>gu</a:t>
            </a:r>
            <a:r>
              <a:rPr lang="es-MX" sz="2300">
                <a:solidFill>
                  <a:schemeClr val="dk1"/>
                </a:solidFill>
              </a:rPr>
              <a:t>ía los </a:t>
            </a:r>
            <a:r>
              <a:rPr lang="es-MX" sz="2300" i="0" u="none" strike="noStrike" cap="none">
                <a:solidFill>
                  <a:schemeClr val="dk1"/>
                </a:solidFill>
              </a:rPr>
              <a:t> procesos de desarrollo</a:t>
            </a:r>
            <a:endParaRPr sz="23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s-MX" sz="2300" i="0" u="none" strike="noStrike" cap="none">
                <a:solidFill>
                  <a:schemeClr val="dk1"/>
                </a:solidFill>
              </a:rPr>
              <a:t>Con sus resultados validar productos</a:t>
            </a:r>
            <a:endParaRPr sz="19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325" y="1364957"/>
            <a:ext cx="4031275" cy="392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756bb50d8_0_37"/>
          <p:cNvSpPr txBox="1"/>
          <p:nvPr/>
        </p:nvSpPr>
        <p:spPr>
          <a:xfrm>
            <a:off x="522514" y="566057"/>
            <a:ext cx="1190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 para el</a:t>
            </a:r>
            <a:r>
              <a:rPr lang="es-MX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alumno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4756bb50d8_0_37"/>
          <p:cNvSpPr txBox="1"/>
          <p:nvPr/>
        </p:nvSpPr>
        <p:spPr>
          <a:xfrm>
            <a:off x="760325" y="1872350"/>
            <a:ext cx="7017000" cy="43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s-MX" sz="1700">
                <a:solidFill>
                  <a:schemeClr val="dk1"/>
                </a:solidFill>
              </a:rPr>
              <a:t>Desarrolla en los alumnos</a:t>
            </a:r>
            <a:r>
              <a:rPr lang="es-MX" sz="1700" b="1">
                <a:solidFill>
                  <a:schemeClr val="dk1"/>
                </a:solidFill>
              </a:rPr>
              <a:t> competencias blandas</a:t>
            </a:r>
            <a:r>
              <a:rPr lang="es-MX" sz="1700">
                <a:solidFill>
                  <a:schemeClr val="dk1"/>
                </a:solidFill>
              </a:rPr>
              <a:t> relacionadas con la proactividad, responsabilidad, comunicación y trabajo en equipo.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s-MX" sz="1700">
                <a:solidFill>
                  <a:schemeClr val="dk1"/>
                </a:solidFill>
              </a:rPr>
              <a:t>Puede implicar un incremento en el </a:t>
            </a:r>
            <a:r>
              <a:rPr lang="es-MX" sz="1700" b="1">
                <a:solidFill>
                  <a:schemeClr val="dk1"/>
                </a:solidFill>
              </a:rPr>
              <a:t>aprendizaje significativo</a:t>
            </a:r>
            <a:r>
              <a:rPr lang="es-MX" sz="1700">
                <a:solidFill>
                  <a:schemeClr val="dk1"/>
                </a:solidFill>
              </a:rPr>
              <a:t>, al darle al alumno mayor autonomía y libertad sobre lo que quiere y necesita aprender.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s-MX" sz="1700">
                <a:solidFill>
                  <a:schemeClr val="dk1"/>
                </a:solidFill>
              </a:rPr>
              <a:t>Mayor </a:t>
            </a:r>
            <a:r>
              <a:rPr lang="es-MX" sz="1700" b="1">
                <a:solidFill>
                  <a:schemeClr val="dk1"/>
                </a:solidFill>
              </a:rPr>
              <a:t>flexibilidad</a:t>
            </a:r>
            <a:r>
              <a:rPr lang="es-MX" sz="1700">
                <a:solidFill>
                  <a:schemeClr val="dk1"/>
                </a:solidFill>
              </a:rPr>
              <a:t> y gestión del tiempo adaptado a sus necesidades.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s-MX" sz="1700">
                <a:solidFill>
                  <a:schemeClr val="dk1"/>
                </a:solidFill>
              </a:rPr>
              <a:t>Mayor disposición al análisis de toma de decisiones, resultado de procesos de </a:t>
            </a:r>
            <a:r>
              <a:rPr lang="es-MX" sz="1700" b="1">
                <a:solidFill>
                  <a:schemeClr val="dk1"/>
                </a:solidFill>
              </a:rPr>
              <a:t>reflexión personal</a:t>
            </a:r>
            <a:r>
              <a:rPr lang="es-MX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s-MX" sz="1700">
                <a:solidFill>
                  <a:schemeClr val="dk1"/>
                </a:solidFill>
              </a:rPr>
              <a:t>Mayor </a:t>
            </a:r>
            <a:r>
              <a:rPr lang="es-MX" sz="1700" b="1">
                <a:solidFill>
                  <a:schemeClr val="dk1"/>
                </a:solidFill>
              </a:rPr>
              <a:t>aprovechamiento de la clase</a:t>
            </a:r>
            <a:r>
              <a:rPr lang="es-MX" sz="1700">
                <a:solidFill>
                  <a:schemeClr val="dk1"/>
                </a:solidFill>
              </a:rPr>
              <a:t> ya que en estos modelos es menos común la existencia de tiempos muertos.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40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4756bb50d8_0_37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756bb50d8_0_37"/>
          <p:cNvPicPr preferRelativeResize="0"/>
          <p:nvPr/>
        </p:nvPicPr>
        <p:blipFill rotWithShape="1">
          <a:blip r:embed="rId3">
            <a:alphaModFix/>
          </a:blip>
          <a:srcRect l="18577" t="17061" r="14523" b="17668"/>
          <a:stretch/>
        </p:blipFill>
        <p:spPr>
          <a:xfrm>
            <a:off x="7957300" y="2013625"/>
            <a:ext cx="3496875" cy="26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/>
        </p:nvSpPr>
        <p:spPr>
          <a:xfrm>
            <a:off x="867300" y="613150"/>
            <a:ext cx="7892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MX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Consideraciones de procesos: Diseño de contenidos  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775" y="1329525"/>
            <a:ext cx="4152900" cy="4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050" y="1431025"/>
            <a:ext cx="3053525" cy="3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756bb50d8_0_134"/>
          <p:cNvSpPr txBox="1"/>
          <p:nvPr/>
        </p:nvSpPr>
        <p:spPr>
          <a:xfrm>
            <a:off x="1592400" y="400625"/>
            <a:ext cx="900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429545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b="1">
                <a:solidFill>
                  <a:schemeClr val="dk1"/>
                </a:solidFill>
              </a:rPr>
              <a:t>4.Consideraciones tecnológicas 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4756bb50d8_0_134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4756bb50d8_0_134"/>
          <p:cNvSpPr txBox="1"/>
          <p:nvPr/>
        </p:nvSpPr>
        <p:spPr>
          <a:xfrm>
            <a:off x="2189325" y="1594900"/>
            <a:ext cx="37842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rgbClr val="CC0000"/>
                </a:solidFill>
              </a:rPr>
              <a:t>Plataformas de gestión de</a:t>
            </a:r>
            <a:endParaRPr sz="1600" b="1">
              <a:solidFill>
                <a:srgbClr val="CC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rgbClr val="CC0000"/>
                </a:solidFill>
              </a:rPr>
              <a:t>contenidos digitales y aprendizaje</a:t>
            </a:r>
            <a:endParaRPr sz="1600" b="1">
              <a:solidFill>
                <a:srgbClr val="CC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MX" sz="1600">
                <a:solidFill>
                  <a:schemeClr val="dk1"/>
                </a:solidFill>
              </a:rPr>
              <a:t>Contar con una plataforma LMS que sea capaz de administrar y dotar de contenidos multimedia.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MX" sz="1600">
                <a:solidFill>
                  <a:schemeClr val="dk1"/>
                </a:solidFill>
              </a:rPr>
              <a:t>Garantizar un </a:t>
            </a:r>
            <a:r>
              <a:rPr lang="es-MX" sz="1600" b="1">
                <a:solidFill>
                  <a:schemeClr val="dk1"/>
                </a:solidFill>
              </a:rPr>
              <a:t>equipo capacitado </a:t>
            </a:r>
            <a:r>
              <a:rPr lang="es-MX" sz="1600">
                <a:solidFill>
                  <a:schemeClr val="dk1"/>
                </a:solidFill>
              </a:rPr>
              <a:t>en diseño de contenidos en ambientes virtuales de aprendizaje.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5" name="Google Shape;215;g24756bb50d8_0_134"/>
          <p:cNvSpPr txBox="1"/>
          <p:nvPr/>
        </p:nvSpPr>
        <p:spPr>
          <a:xfrm>
            <a:off x="7539450" y="1594900"/>
            <a:ext cx="37842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rgbClr val="CC0000"/>
                </a:solidFill>
              </a:rPr>
              <a:t>Optimizar los datos</a:t>
            </a:r>
            <a:endParaRPr sz="1600" b="1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MX" sz="1600">
                <a:solidFill>
                  <a:schemeClr val="dk1"/>
                </a:solidFill>
              </a:rPr>
              <a:t>Contar con un Sistema de Información y Gestión Educativa(SIGED) equivalente al área de gestión escolar.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MX" sz="1600">
                <a:solidFill>
                  <a:schemeClr val="dk1"/>
                </a:solidFill>
              </a:rPr>
              <a:t>Aprovechar la sistematización y el análisis de datos para la toma de decisiones a futuro en base a evaluaciones y contenidos.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16" name="Google Shape;216;g24756bb50d8_0_134"/>
          <p:cNvPicPr preferRelativeResize="0"/>
          <p:nvPr/>
        </p:nvPicPr>
        <p:blipFill rotWithShape="1">
          <a:blip r:embed="rId3">
            <a:alphaModFix/>
          </a:blip>
          <a:srcRect r="87416"/>
          <a:stretch/>
        </p:blipFill>
        <p:spPr>
          <a:xfrm>
            <a:off x="717682" y="1749400"/>
            <a:ext cx="1181669" cy="33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4756bb50d8_0_134"/>
          <p:cNvPicPr preferRelativeResize="0"/>
          <p:nvPr/>
        </p:nvPicPr>
        <p:blipFill rotWithShape="1">
          <a:blip r:embed="rId3">
            <a:alphaModFix/>
          </a:blip>
          <a:srcRect l="55114" t="4450" r="32302" b="-4449"/>
          <a:stretch/>
        </p:blipFill>
        <p:spPr>
          <a:xfrm>
            <a:off x="6466525" y="2005450"/>
            <a:ext cx="1181676" cy="33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83d3ed8fb_0_14"/>
          <p:cNvSpPr txBox="1"/>
          <p:nvPr/>
        </p:nvSpPr>
        <p:spPr>
          <a:xfrm>
            <a:off x="1592400" y="400625"/>
            <a:ext cx="900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429545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200" b="1">
                <a:solidFill>
                  <a:schemeClr val="dk1"/>
                </a:solidFill>
              </a:rPr>
              <a:t>4.Consideraciones tecnológicas 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e83d3ed8fb_0_14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e83d3ed8fb_0_14"/>
          <p:cNvSpPr txBox="1"/>
          <p:nvPr/>
        </p:nvSpPr>
        <p:spPr>
          <a:xfrm>
            <a:off x="2189325" y="1594900"/>
            <a:ext cx="37842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rgbClr val="CC0000"/>
                </a:solidFill>
              </a:rPr>
              <a:t>Equipamiento y conectividad</a:t>
            </a:r>
            <a:endParaRPr sz="1600" b="1">
              <a:solidFill>
                <a:srgbClr val="CC0000"/>
              </a:solidFill>
            </a:endParaRPr>
          </a:p>
          <a:p>
            <a:pPr marL="457200" lvl="0" indent="-3619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MX" sz="1600">
                <a:solidFill>
                  <a:schemeClr val="dk1"/>
                </a:solidFill>
              </a:rPr>
              <a:t>Demanda una inversión en equipo físico.</a:t>
            </a:r>
            <a:endParaRPr sz="16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endParaRPr sz="16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endParaRPr sz="16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MX" sz="1600">
                <a:solidFill>
                  <a:schemeClr val="dk1"/>
                </a:solidFill>
              </a:rPr>
              <a:t>Indispensable garantizar conectividad y ancho de banda en ambos sentidos, institución y alumnos.</a:t>
            </a:r>
            <a:endParaRPr sz="16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endParaRPr sz="16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MX" sz="1600">
                <a:solidFill>
                  <a:schemeClr val="dk1"/>
                </a:solidFill>
              </a:rPr>
              <a:t>Contar con espacios físicos y de soporte técnico para el funcionamiento de la modalidad.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</p:txBody>
      </p:sp>
      <p:sp>
        <p:nvSpPr>
          <p:cNvPr id="225" name="Google Shape;225;g1e83d3ed8fb_0_14"/>
          <p:cNvSpPr txBox="1"/>
          <p:nvPr/>
        </p:nvSpPr>
        <p:spPr>
          <a:xfrm>
            <a:off x="7539450" y="1594900"/>
            <a:ext cx="37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226" name="Google Shape;226;g1e83d3ed8fb_0_14"/>
          <p:cNvPicPr preferRelativeResize="0"/>
          <p:nvPr/>
        </p:nvPicPr>
        <p:blipFill rotWithShape="1">
          <a:blip r:embed="rId3">
            <a:alphaModFix/>
          </a:blip>
          <a:srcRect l="53991" r="32690"/>
          <a:stretch/>
        </p:blipFill>
        <p:spPr>
          <a:xfrm>
            <a:off x="1462100" y="1942737"/>
            <a:ext cx="1229651" cy="31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8e2ee58dd_0_0"/>
          <p:cNvSpPr txBox="1"/>
          <p:nvPr/>
        </p:nvSpPr>
        <p:spPr>
          <a:xfrm>
            <a:off x="1036611" y="441508"/>
            <a:ext cx="876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realidades del modelo híbrido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48e2ee58dd_0_0"/>
          <p:cNvSpPr txBox="1"/>
          <p:nvPr/>
        </p:nvSpPr>
        <p:spPr>
          <a:xfrm>
            <a:off x="5240425" y="1511625"/>
            <a:ext cx="61347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falta de recursos financieros y la crisis económica que enfrentan las universidades.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deficiencias en conectividad y las diferencias en el acceso al recurso por parte de alumnos y docentes.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falta de capacitación de docentes en diseño y operación para el trabajo 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ambientes virtuales de aprendizaje (AVA).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costos no solo en dinero sino en tiempo y esfuerzo para el adecuado desarrollo de nuevos programas en modalidad virtual.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48e2ee58dd_0_0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48e2ee58d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50" y="1794502"/>
            <a:ext cx="3950800" cy="36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8e2ee58dd_0_10"/>
          <p:cNvSpPr txBox="1"/>
          <p:nvPr/>
        </p:nvSpPr>
        <p:spPr>
          <a:xfrm>
            <a:off x="1036600" y="253000"/>
            <a:ext cx="9895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Liderazgo: principios claves para los modelos híbridos</a:t>
            </a:r>
            <a:endParaRPr sz="3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48e2ee58dd_0_10"/>
          <p:cNvSpPr txBox="1"/>
          <p:nvPr/>
        </p:nvSpPr>
        <p:spPr>
          <a:xfrm>
            <a:off x="672300" y="1169000"/>
            <a:ext cx="10847400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 como punto de partida la visión y la misión para la toma de cualquier decisión, sobre todo aquellas que impliquen cualquier iniciativa de implementación híbrida.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que las decisiones le permitan a la institución mantenerse vigente en todos los sentidos, para hoy y para el mañana.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desafío híbrido debe verse como una oportunidad para la mejora de la calidad, no solo académica si no de manera integral para la organización.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 atentamente ¿Hasta qué punto está considerando a los implicados de manera equilibrada?.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líderes de instituciones diversas, deben establecer de manera individual qué significa para su universidad el concepto "híbrido".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se adopta la iniciativa híbrida, es necesario encontrar la manera de equilibrar las necesidades operativas con las demandas de los empleados y los estudiantes.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(Parkin &amp; Brown, 2021)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48e2ee58dd_0_10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8e2ee58dd_0_18"/>
          <p:cNvSpPr txBox="1"/>
          <p:nvPr/>
        </p:nvSpPr>
        <p:spPr>
          <a:xfrm>
            <a:off x="1036598" y="441500"/>
            <a:ext cx="10305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Liderazgo: principios claves para los modelos híbridos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48e2ee58dd_0_18"/>
          <p:cNvSpPr txBox="1"/>
          <p:nvPr/>
        </p:nvSpPr>
        <p:spPr>
          <a:xfrm>
            <a:off x="1219900" y="1499100"/>
            <a:ext cx="10122300" cy="5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habilidades de liderazgo digital en todos los niveles.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 de un </a:t>
            </a:r>
            <a:r>
              <a:rPr lang="es-MX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real y contextual sobre qué es lo que se </a:t>
            </a:r>
            <a:r>
              <a:rPr lang="es-MX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 cambiar</a:t>
            </a: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 actual modelo y </a:t>
            </a:r>
            <a:r>
              <a:rPr lang="es-MX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se debería integrar </a:t>
            </a: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lograr una mejor experiencia híbrida.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Redimensionar el trabajo con horario "normal", posiblemente el personal deberá recuperar o iniciar horarios diferenciados en virtud de las demandas de actividades en línea como parte de modelos híbridos.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teletrabajo es una parte esencial de los nuevos enfoques.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 dejar de preguntar ¿cuáles son las oportunidades y cuáles son los riesgos?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(Parkin &amp; Brown, 2021)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48e2ee58dd_0_18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8e2ee58dd_0_25"/>
          <p:cNvSpPr txBox="1"/>
          <p:nvPr/>
        </p:nvSpPr>
        <p:spPr>
          <a:xfrm>
            <a:off x="587136" y="861983"/>
            <a:ext cx="876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resumen….</a:t>
            </a:r>
            <a:endParaRPr sz="4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48e2ee58dd_0_25"/>
          <p:cNvSpPr txBox="1"/>
          <p:nvPr/>
        </p:nvSpPr>
        <p:spPr>
          <a:xfrm>
            <a:off x="6597000" y="1502475"/>
            <a:ext cx="4958700" cy="4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“Los modelos híbridos son más que una alternativa a la educación tradicional, es una transición a la educación del futuro donde los procesos de aprendizaje serán cada vez más dinámicos y se integrarán a todos los modelos anteriores en un sistema flexible y eficiente”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(Pearson, 2022)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48e2ee58dd_0_25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48e2ee58dd_0_25"/>
          <p:cNvSpPr txBox="1"/>
          <p:nvPr/>
        </p:nvSpPr>
        <p:spPr>
          <a:xfrm>
            <a:off x="0" y="3530650"/>
            <a:ext cx="553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Visualizar nuevos modelos educativos requiere un pensamiento flexible para adaptarse a las necesidades flexibles.</a:t>
            </a:r>
            <a:endParaRPr sz="1700" i="1"/>
          </a:p>
        </p:txBody>
      </p:sp>
      <p:pic>
        <p:nvPicPr>
          <p:cNvPr id="257" name="Google Shape;257;g248e2ee58dd_0_25"/>
          <p:cNvPicPr preferRelativeResize="0"/>
          <p:nvPr/>
        </p:nvPicPr>
        <p:blipFill rotWithShape="1">
          <a:blip r:embed="rId3">
            <a:alphaModFix amt="11000"/>
          </a:blip>
          <a:srcRect t="2474" b="20679"/>
          <a:stretch/>
        </p:blipFill>
        <p:spPr>
          <a:xfrm>
            <a:off x="0" y="0"/>
            <a:ext cx="12192001" cy="67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721686" y="488333"/>
            <a:ext cx="876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891450" y="1355450"/>
            <a:ext cx="10676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>
                <a:solidFill>
                  <a:srgbClr val="40404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Utilizar modalidades de aprendizaje y enseñanza diversas e inclusivas se ha vuelto cada vez más importante para dar continuidad a la educación, debido sobre todo a la pandemia de Covid-19.</a:t>
            </a:r>
            <a:endParaRPr sz="1900">
              <a:solidFill>
                <a:srgbClr val="40404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40404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>
                <a:solidFill>
                  <a:srgbClr val="40404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 mayo de 2022, EdTech Hub trabajó con la oficina de país de UNICEF en El Salvador y el Ministerio de Educación de El Salvador para desarrollar un informe titulado “</a:t>
            </a:r>
            <a:r>
              <a:rPr lang="es-MX" sz="1900">
                <a:solidFill>
                  <a:srgbClr val="CC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Blended </a:t>
            </a:r>
            <a:r>
              <a:rPr lang="es-MX" sz="1900">
                <a:solidFill>
                  <a:srgbClr val="CC0000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Iniciativas de aprendizaje híbrido: una lista seleccionada para El Salvador</a:t>
            </a:r>
            <a:r>
              <a:rPr lang="es-MX" sz="1900">
                <a:solidFill>
                  <a:srgbClr val="CC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s-MX" sz="1900">
                <a:solidFill>
                  <a:srgbClr val="40404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dentro de el se menciona la importancia adaptarse al aprendizaje híbrido y combinado en todo el mundo, haciendo hincapié en las iniciativas que utilizan enfoques multimodales.</a:t>
            </a:r>
            <a:endParaRPr sz="1900">
              <a:solidFill>
                <a:srgbClr val="40404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UNICEF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914450"/>
            <a:ext cx="3913212" cy="23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5">
            <a:alphaModFix/>
          </a:blip>
          <a:srcRect t="30791"/>
          <a:stretch/>
        </p:blipFill>
        <p:spPr>
          <a:xfrm>
            <a:off x="7944275" y="4697651"/>
            <a:ext cx="4247725" cy="19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756bb50d8_0_56"/>
          <p:cNvSpPr/>
          <p:nvPr/>
        </p:nvSpPr>
        <p:spPr>
          <a:xfrm>
            <a:off x="6176550" y="0"/>
            <a:ext cx="60153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4756bb50d8_0_56"/>
          <p:cNvSpPr txBox="1"/>
          <p:nvPr/>
        </p:nvSpPr>
        <p:spPr>
          <a:xfrm>
            <a:off x="6536611" y="817008"/>
            <a:ext cx="876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4756bb50d8_0_56"/>
          <p:cNvSpPr txBox="1"/>
          <p:nvPr/>
        </p:nvSpPr>
        <p:spPr>
          <a:xfrm>
            <a:off x="6536605" y="2017607"/>
            <a:ext cx="94779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Leticia Jiménez PhD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Directora Académica OUI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200" u="sng">
                <a:solidFill>
                  <a:srgbClr val="E0E0E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leticia.jimenez@oui-iohe.org </a:t>
            </a:r>
            <a:endParaRPr sz="2200">
              <a:solidFill>
                <a:srgbClr val="E0E0E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756bb50d8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00" y="747880"/>
            <a:ext cx="4376950" cy="42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75304"/>
            <a:ext cx="12192000" cy="28269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 txBox="1"/>
          <p:nvPr/>
        </p:nvSpPr>
        <p:spPr>
          <a:xfrm>
            <a:off x="696686" y="305708"/>
            <a:ext cx="876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757125" y="1317375"/>
            <a:ext cx="10885500" cy="4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Arias,E; Dueñas,X; Elacqua, G; Giambruno, C; Díaz, M y Pérez, M (2021) Hacia una educación 4.0 10 módulos para la implementación de Modelos Híbridos. Banco Interamericano de Desarrollo (BID) recuperado</a:t>
            </a: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en: </a:t>
            </a:r>
            <a:r>
              <a:rPr lang="es-MX" sz="17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https://publications.iadb.org/es/hacia-una-educacion-40-10-modulos-para-la-implementacion-de</a:t>
            </a:r>
            <a:r>
              <a:rPr lang="es-MX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s-MX" sz="17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modelos-hibridos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Memorias del Tercer Seminario Docencia en entornos Virtuales (2022)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Óscar Hernán Velásquez Arboleda, </a:t>
            </a:r>
            <a:r>
              <a:rPr lang="es-MX" sz="1700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nuevo rol del docente virtual para entornos virtuales de aprendizaje, “El caso CEIPA” </a:t>
            </a:r>
            <a:r>
              <a:rPr lang="es-MX" sz="170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s-MX" sz="1700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Lupa empresarial: Vol. 1 Núm. 1 (2019): Agosto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 Garay, ¿Cómo gestionar la energía y el tiempo para conseguir un futuro educativo diferente? (2022).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Villavicencio, X., &amp; Coflan, C. M. (2022). </a:t>
            </a:r>
            <a:r>
              <a:rPr lang="es-MX" sz="170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Blended and Hybrid Learning Initiatives: A curated list for El Salvador</a:t>
            </a:r>
            <a:r>
              <a:rPr lang="es-MX" sz="1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(Helpdesk Response No. 36). EdTech Hub. </a:t>
            </a:r>
            <a:r>
              <a:rPr lang="es-MX" sz="17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https://doi.org/10.53832/edtechhub.0105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4756bb50d8_0_44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-371761"/>
            <a:ext cx="12192001" cy="935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4756bb50d8_0_44"/>
          <p:cNvSpPr txBox="1"/>
          <p:nvPr/>
        </p:nvSpPr>
        <p:spPr>
          <a:xfrm>
            <a:off x="721686" y="488333"/>
            <a:ext cx="876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 educativa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4756bb50d8_0_44"/>
          <p:cNvSpPr txBox="1"/>
          <p:nvPr/>
        </p:nvSpPr>
        <p:spPr>
          <a:xfrm>
            <a:off x="891450" y="1355450"/>
            <a:ext cx="106761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todas </a:t>
            </a: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 y herramientas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necesarias para generar una </a:t>
            </a: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transformación o cambio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procesos de </a:t>
            </a: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 y aprendizaje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basa en cuatro elementos fundamentales: </a:t>
            </a:r>
            <a:r>
              <a:rPr lang="es-MX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personas, el conocimiento, los procesos y la tecnología.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no se consideran los cuatro elementos conjuntamente es probable que la innovación educativa no tenga el éxito esperado. </a:t>
            </a:r>
            <a:endParaRPr sz="21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UNICEF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4756bb50d8_0_44"/>
          <p:cNvSpPr/>
          <p:nvPr/>
        </p:nvSpPr>
        <p:spPr>
          <a:xfrm>
            <a:off x="0" y="6147550"/>
            <a:ext cx="12192000" cy="8844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510705" y="436000"/>
            <a:ext cx="1107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Modelo híbrido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4982450" y="831725"/>
            <a:ext cx="64575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</a:rPr>
              <a:t>La educación híbrida presenta una gran oportunidad  para reinventar e </a:t>
            </a:r>
            <a:r>
              <a:rPr lang="es-MX" sz="2500" b="1">
                <a:solidFill>
                  <a:schemeClr val="dk1"/>
                </a:solidFill>
              </a:rPr>
              <a:t>impactar favorablemente los aprendizaje y </a:t>
            </a:r>
            <a:r>
              <a:rPr lang="es-MX" sz="2500">
                <a:solidFill>
                  <a:schemeClr val="dk1"/>
                </a:solidFill>
              </a:rPr>
              <a:t> la equidad, alentando los procesos de una educación con </a:t>
            </a:r>
            <a:r>
              <a:rPr lang="es-MX" sz="2500" b="1">
                <a:solidFill>
                  <a:schemeClr val="dk1"/>
                </a:solidFill>
              </a:rPr>
              <a:t>abordaje innovador</a:t>
            </a:r>
            <a:r>
              <a:rPr lang="es-MX" sz="2500">
                <a:solidFill>
                  <a:schemeClr val="dk1"/>
                </a:solidFill>
              </a:rPr>
              <a:t> que se enfoque en las </a:t>
            </a:r>
            <a:r>
              <a:rPr lang="es-MX" sz="2500" b="1">
                <a:solidFill>
                  <a:schemeClr val="dk1"/>
                </a:solidFill>
              </a:rPr>
              <a:t>habilidades y necesidades de cada región.</a:t>
            </a:r>
            <a:endParaRPr sz="2800" b="1"/>
          </a:p>
        </p:txBody>
      </p:sp>
      <p:sp>
        <p:nvSpPr>
          <p:cNvPr id="115" name="Google Shape;115;p6"/>
          <p:cNvSpPr txBox="1"/>
          <p:nvPr/>
        </p:nvSpPr>
        <p:spPr>
          <a:xfrm>
            <a:off x="869925" y="4574138"/>
            <a:ext cx="105699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/>
              <a:t>Los modelos híbridos combinan e integran presencialidad y virtualidad con el objetivo de ampliar y democratizar las oportunidades de aprendizaje de los alumnos atendiendo de manera personalizada sus expectativas y necesidades.</a:t>
            </a:r>
            <a:endParaRPr sz="1900"/>
          </a:p>
        </p:txBody>
      </p:sp>
      <p:pic>
        <p:nvPicPr>
          <p:cNvPr id="116" name="Google Shape;11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325" y="1843352"/>
            <a:ext cx="3544824" cy="21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"/>
          <p:cNvGrpSpPr/>
          <p:nvPr/>
        </p:nvGrpSpPr>
        <p:grpSpPr>
          <a:xfrm>
            <a:off x="4124126" y="2090057"/>
            <a:ext cx="3773950" cy="4048275"/>
            <a:chOff x="2092126" y="0"/>
            <a:chExt cx="3773950" cy="4048275"/>
          </a:xfrm>
        </p:grpSpPr>
        <p:sp>
          <p:nvSpPr>
            <p:cNvPr id="122" name="Google Shape;122;p4"/>
            <p:cNvSpPr/>
            <p:nvPr/>
          </p:nvSpPr>
          <p:spPr>
            <a:xfrm>
              <a:off x="2137615" y="0"/>
              <a:ext cx="1457379" cy="809655"/>
            </a:xfrm>
            <a:prstGeom prst="roundRect">
              <a:avLst>
                <a:gd name="adj" fmla="val 10000"/>
              </a:avLst>
            </a:prstGeom>
            <a:solidFill>
              <a:srgbClr val="F7D5CB">
                <a:alpha val="89411"/>
              </a:srgbClr>
            </a:solidFill>
            <a:ln w="12700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2161329" y="23714"/>
              <a:ext cx="1409951" cy="762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s-MX" sz="2100" b="1" i="0" u="none" strike="noStrike" cap="none">
                  <a:solidFill>
                    <a:srgbClr val="E06666"/>
                  </a:solidFill>
                  <a:latin typeface="Calibri"/>
                  <a:ea typeface="Calibri"/>
                  <a:cs typeface="Calibri"/>
                  <a:sym typeface="Calibri"/>
                </a:rPr>
                <a:t>presencial</a:t>
              </a:r>
              <a:endParaRPr sz="2100" b="1" i="0" u="none" strike="noStrike" cap="non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242719" y="0"/>
              <a:ext cx="1457379" cy="809655"/>
            </a:xfrm>
            <a:prstGeom prst="roundRect">
              <a:avLst>
                <a:gd name="adj" fmla="val 10000"/>
              </a:avLst>
            </a:prstGeom>
            <a:solidFill>
              <a:srgbClr val="E0E0E0">
                <a:alpha val="89411"/>
              </a:srgbClr>
            </a:solidFill>
            <a:ln w="12700" cap="flat" cmpd="sng">
              <a:solidFill>
                <a:srgbClr val="E0E0E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4266433" y="23714"/>
              <a:ext cx="1409951" cy="762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s-MX" sz="2300" b="1" i="0" u="none" strike="noStrike" cap="non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virtual</a:t>
              </a:r>
              <a:endParaRPr sz="23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615236" y="3441034"/>
              <a:ext cx="607241" cy="607241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2700" cap="flat" cmpd="sng">
              <a:solidFill>
                <a:srgbClr val="99000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240000">
              <a:off x="2096576" y="3180824"/>
              <a:ext cx="3644561" cy="254852"/>
            </a:xfrm>
            <a:prstGeom prst="rect">
              <a:avLst/>
            </a:prstGeom>
            <a:solidFill>
              <a:srgbClr val="CC0000"/>
            </a:solidFill>
            <a:ln w="12700" cap="flat" cmpd="sng">
              <a:solidFill>
                <a:srgbClr val="CC000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240000">
              <a:off x="4284818" y="2543630"/>
              <a:ext cx="1454145" cy="67748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 rot="240213">
              <a:off x="4277472" y="2576680"/>
              <a:ext cx="1387887" cy="61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MX" sz="1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Transformación</a:t>
              </a:r>
              <a:endParaRPr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240000">
              <a:off x="4337446" y="1814941"/>
              <a:ext cx="1454145" cy="67748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 rot="240000">
              <a:off x="4370518" y="1848013"/>
              <a:ext cx="1388001" cy="611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MX" sz="1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Accesibilidad</a:t>
              </a:r>
              <a:endParaRPr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240000">
              <a:off x="4390073" y="1102444"/>
              <a:ext cx="1454145" cy="677483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 rot="240213">
              <a:off x="4423215" y="1141844"/>
              <a:ext cx="1387887" cy="61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MX" sz="1500" b="1" i="0" u="none" strike="noStrike" cap="non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Innovación</a:t>
              </a:r>
              <a:endParaRPr sz="15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240000">
              <a:off x="2199956" y="2397892"/>
              <a:ext cx="1454145" cy="677483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 rot="240213">
              <a:off x="2233073" y="2430942"/>
              <a:ext cx="1387887" cy="61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MX" sz="1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Estancamiento</a:t>
              </a:r>
              <a:endParaRPr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240000">
              <a:off x="2252584" y="1669203"/>
              <a:ext cx="1454145" cy="677483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 rot="240213">
              <a:off x="2233076" y="1702241"/>
              <a:ext cx="1387887" cy="61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MX" sz="1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Experiencia</a:t>
              </a:r>
              <a:endParaRPr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4"/>
          <p:cNvSpPr txBox="1"/>
          <p:nvPr/>
        </p:nvSpPr>
        <p:spPr>
          <a:xfrm>
            <a:off x="1582043" y="827936"/>
            <a:ext cx="918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el tiempo para conseguir un futuro educativo diferente?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 amt="4000"/>
          </a:blip>
          <a:srcRect t="11156" b="2158"/>
          <a:stretch/>
        </p:blipFill>
        <p:spPr>
          <a:xfrm>
            <a:off x="165938" y="0"/>
            <a:ext cx="11860124" cy="641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756bb50d8_0_115"/>
          <p:cNvSpPr txBox="1"/>
          <p:nvPr/>
        </p:nvSpPr>
        <p:spPr>
          <a:xfrm>
            <a:off x="2485975" y="439575"/>
            <a:ext cx="786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429545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300" b="1">
                <a:solidFill>
                  <a:schemeClr val="dk1"/>
                </a:solidFill>
              </a:rPr>
              <a:t>M</a:t>
            </a:r>
            <a:r>
              <a:rPr lang="es-MX" sz="2500" b="1">
                <a:solidFill>
                  <a:schemeClr val="dk1"/>
                </a:solidFill>
              </a:rPr>
              <a:t>odelos híbridos en la Educación Superior</a:t>
            </a:r>
            <a:endParaRPr sz="3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4756bb50d8_0_115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4756bb50d8_0_115"/>
          <p:cNvSpPr txBox="1"/>
          <p:nvPr/>
        </p:nvSpPr>
        <p:spPr>
          <a:xfrm>
            <a:off x="1304100" y="1767700"/>
            <a:ext cx="95838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MX" sz="2000">
                <a:solidFill>
                  <a:schemeClr val="dk1"/>
                </a:solidFill>
              </a:rPr>
              <a:t>Es una modalidad educativa que busca, desde su origen, </a:t>
            </a:r>
            <a:r>
              <a:rPr lang="es-MX" sz="2000" b="1">
                <a:solidFill>
                  <a:schemeClr val="dk1"/>
                </a:solidFill>
              </a:rPr>
              <a:t>optimizar las condiciones de aprendizaje de los estudiantes</a:t>
            </a:r>
            <a:r>
              <a:rPr lang="es-MX" sz="2000">
                <a:solidFill>
                  <a:schemeClr val="dk1"/>
                </a:solidFill>
              </a:rPr>
              <a:t> que no podían adaptarse a los horarios presenciales.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MX" sz="2000">
                <a:solidFill>
                  <a:schemeClr val="dk1"/>
                </a:solidFill>
              </a:rPr>
              <a:t>Su popularidad aumentó como consecuencia de la pandemia.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MX" sz="2000">
                <a:solidFill>
                  <a:schemeClr val="dk1"/>
                </a:solidFill>
              </a:rPr>
              <a:t>Surge de la unión de dos modalidades que funcionan a la vez. También llamado semipresencial donde el estudiante realiza una parte de su </a:t>
            </a:r>
            <a:r>
              <a:rPr lang="es-MX" sz="2000" b="1">
                <a:solidFill>
                  <a:schemeClr val="dk1"/>
                </a:solidFill>
              </a:rPr>
              <a:t>formación en línea</a:t>
            </a:r>
            <a:r>
              <a:rPr lang="es-MX" sz="2000">
                <a:solidFill>
                  <a:schemeClr val="dk1"/>
                </a:solidFill>
              </a:rPr>
              <a:t> y otra de manera </a:t>
            </a:r>
            <a:r>
              <a:rPr lang="es-MX" sz="2000" b="1">
                <a:solidFill>
                  <a:schemeClr val="dk1"/>
                </a:solidFill>
              </a:rPr>
              <a:t>presencial.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MX" sz="2000">
                <a:solidFill>
                  <a:schemeClr val="dk1"/>
                </a:solidFill>
              </a:rPr>
              <a:t>Requiere del uso de la </a:t>
            </a:r>
            <a:r>
              <a:rPr lang="es-MX" sz="2000" b="1">
                <a:solidFill>
                  <a:schemeClr val="dk1"/>
                </a:solidFill>
              </a:rPr>
              <a:t>tecnología</a:t>
            </a:r>
            <a:r>
              <a:rPr lang="es-MX" sz="2000">
                <a:solidFill>
                  <a:schemeClr val="dk1"/>
                </a:solidFill>
              </a:rPr>
              <a:t> y de actividades bien definidas de manera </a:t>
            </a:r>
            <a:r>
              <a:rPr lang="es-MX" sz="2000" b="1">
                <a:solidFill>
                  <a:schemeClr val="dk1"/>
                </a:solidFill>
              </a:rPr>
              <a:t>sincrónica y asincrónica</a:t>
            </a:r>
            <a:r>
              <a:rPr lang="es-MX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48" name="Google Shape;148;g24756bb50d8_0_115"/>
          <p:cNvPicPr preferRelativeResize="0"/>
          <p:nvPr/>
        </p:nvPicPr>
        <p:blipFill rotWithShape="1">
          <a:blip r:embed="rId3">
            <a:alphaModFix amt="11000"/>
          </a:blip>
          <a:srcRect t="13574" r="803" b="15017"/>
          <a:stretch/>
        </p:blipFill>
        <p:spPr>
          <a:xfrm>
            <a:off x="0" y="0"/>
            <a:ext cx="12192001" cy="64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131325" y="566050"/>
            <a:ext cx="1229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¿presencial, virtual o híbrido?</a:t>
            </a: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5411300" y="2397000"/>
            <a:ext cx="63486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s-MX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de reflexión de los equipos directivos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s-MX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la ruta a seguir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s-MX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los parámetros (cómo, cuándo y con qué)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s-MX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 con un plan de transformación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de equipo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del programa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50" y="1981299"/>
            <a:ext cx="4330125" cy="45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756bb50d8_0_148"/>
          <p:cNvSpPr txBox="1"/>
          <p:nvPr/>
        </p:nvSpPr>
        <p:spPr>
          <a:xfrm>
            <a:off x="1527050" y="334675"/>
            <a:ext cx="859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429545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100" b="1">
                <a:solidFill>
                  <a:schemeClr val="dk1"/>
                </a:solidFill>
              </a:rPr>
              <a:t>1.Consideraciones para las personas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4756bb50d8_0_148"/>
          <p:cNvSpPr/>
          <p:nvPr/>
        </p:nvSpPr>
        <p:spPr>
          <a:xfrm>
            <a:off x="0" y="64122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4756bb50d8_0_148"/>
          <p:cNvSpPr txBox="1"/>
          <p:nvPr/>
        </p:nvSpPr>
        <p:spPr>
          <a:xfrm>
            <a:off x="2073325" y="1210750"/>
            <a:ext cx="81408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300" b="1">
                <a:solidFill>
                  <a:srgbClr val="CC0000"/>
                </a:solidFill>
              </a:rPr>
              <a:t>Pedagogía y competencias docentes</a:t>
            </a:r>
            <a:endParaRPr sz="2300" b="1">
              <a:solidFill>
                <a:srgbClr val="CC0000"/>
              </a:solidFill>
            </a:endParaRPr>
          </a:p>
          <a:p>
            <a:pPr marL="457200" lvl="0" indent="-4191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2500">
                <a:solidFill>
                  <a:schemeClr val="dk1"/>
                </a:solidFill>
              </a:rPr>
              <a:t>Se aprovechan los conocimientos y habilidades previas desarrolladas en el ambiente presencial.</a:t>
            </a:r>
            <a:endParaRPr sz="2500">
              <a:solidFill>
                <a:schemeClr val="dk1"/>
              </a:solidFill>
            </a:endParaRP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2500">
                <a:solidFill>
                  <a:schemeClr val="dk1"/>
                </a:solidFill>
              </a:rPr>
              <a:t>Implica capacitación docente en tecnologías y el desarrollo de nuevas competencias digitales.</a:t>
            </a:r>
            <a:endParaRPr sz="2500">
              <a:solidFill>
                <a:schemeClr val="dk1"/>
              </a:solidFill>
            </a:endParaRP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2500">
                <a:solidFill>
                  <a:schemeClr val="dk1"/>
                </a:solidFill>
              </a:rPr>
              <a:t>Manejo de competencias socioemocionales tanto por el docente como por el alumno.</a:t>
            </a:r>
            <a:endParaRPr sz="2500">
              <a:solidFill>
                <a:schemeClr val="dk1"/>
              </a:solidFill>
            </a:endParaRP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2500">
                <a:solidFill>
                  <a:schemeClr val="dk1"/>
                </a:solidFill>
              </a:rPr>
              <a:t>Requiere compromiso, empatía, proactividad y trabajo en equipo de todos.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</p:txBody>
      </p:sp>
      <p:sp>
        <p:nvSpPr>
          <p:cNvPr id="164" name="Google Shape;164;g24756bb50d8_0_148"/>
          <p:cNvSpPr txBox="1"/>
          <p:nvPr/>
        </p:nvSpPr>
        <p:spPr>
          <a:xfrm>
            <a:off x="7539450" y="1594900"/>
            <a:ext cx="37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</a:endParaRPr>
          </a:p>
        </p:txBody>
      </p:sp>
      <p:pic>
        <p:nvPicPr>
          <p:cNvPr id="165" name="Google Shape;165;g24756bb50d8_0_148"/>
          <p:cNvPicPr preferRelativeResize="0"/>
          <p:nvPr/>
        </p:nvPicPr>
        <p:blipFill rotWithShape="1">
          <a:blip r:embed="rId3">
            <a:alphaModFix/>
          </a:blip>
          <a:srcRect r="85848"/>
          <a:stretch/>
        </p:blipFill>
        <p:spPr>
          <a:xfrm>
            <a:off x="652425" y="2053500"/>
            <a:ext cx="1420900" cy="34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9788"/>
          <a:stretch/>
        </p:blipFill>
        <p:spPr>
          <a:xfrm>
            <a:off x="2508300" y="891284"/>
            <a:ext cx="6769574" cy="569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522514" y="269332"/>
            <a:ext cx="1190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MX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rol docente …virtual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4885825" y="1416688"/>
            <a:ext cx="30000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Tecnología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5421350" y="3476575"/>
            <a:ext cx="300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 Pedagógico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Enfoque andragógico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6277875" y="5357750"/>
            <a:ext cx="30000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s-MX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Facilitador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s-MX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Motivador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s-MX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Orientador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s-MX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0" y="-87000"/>
            <a:ext cx="12192000" cy="445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Macintosh PowerPoint</Application>
  <PresentationFormat>Panorámica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Deisy López Eusebio</dc:creator>
  <cp:lastModifiedBy>Leticia Jiménez</cp:lastModifiedBy>
  <cp:revision>1</cp:revision>
  <dcterms:created xsi:type="dcterms:W3CDTF">2022-11-30T15:59:45Z</dcterms:created>
  <dcterms:modified xsi:type="dcterms:W3CDTF">2023-09-30T12:43:30Z</dcterms:modified>
</cp:coreProperties>
</file>